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3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C015DD0-76B9-491D-BA8D-06C08EC58B60}" type="datetimeFigureOut">
              <a:rPr lang="sr-Latn-CS" smtClean="0"/>
              <a:pPr/>
              <a:t>14.2.2012</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D1AF5180-F2A9-48B8-BB3E-8C2E2513DFE3}"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015DD0-76B9-491D-BA8D-06C08EC58B60}" type="datetimeFigureOut">
              <a:rPr lang="sr-Latn-CS" smtClean="0"/>
              <a:pPr/>
              <a:t>14.2.2012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1AF5180-F2A9-48B8-BB3E-8C2E2513DFE3}"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015DD0-76B9-491D-BA8D-06C08EC58B60}" type="datetimeFigureOut">
              <a:rPr lang="sr-Latn-CS" smtClean="0"/>
              <a:pPr/>
              <a:t>14.2.2012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1AF5180-F2A9-48B8-BB3E-8C2E2513DFE3}"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015DD0-76B9-491D-BA8D-06C08EC58B60}" type="datetimeFigureOut">
              <a:rPr lang="sr-Latn-CS" smtClean="0"/>
              <a:pPr/>
              <a:t>14.2.2012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1AF5180-F2A9-48B8-BB3E-8C2E2513DFE3}"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C015DD0-76B9-491D-BA8D-06C08EC58B60}" type="datetimeFigureOut">
              <a:rPr lang="sr-Latn-CS" smtClean="0"/>
              <a:pPr/>
              <a:t>14.2.2012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1AF5180-F2A9-48B8-BB3E-8C2E2513DFE3}"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015DD0-76B9-491D-BA8D-06C08EC58B60}" type="datetimeFigureOut">
              <a:rPr lang="sr-Latn-CS" smtClean="0"/>
              <a:pPr/>
              <a:t>14.2.2012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1AF5180-F2A9-48B8-BB3E-8C2E2513DFE3}"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C015DD0-76B9-491D-BA8D-06C08EC58B60}" type="datetimeFigureOut">
              <a:rPr lang="sr-Latn-CS" smtClean="0"/>
              <a:pPr/>
              <a:t>14.2.2012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1AF5180-F2A9-48B8-BB3E-8C2E2513DFE3}"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C015DD0-76B9-491D-BA8D-06C08EC58B60}" type="datetimeFigureOut">
              <a:rPr lang="sr-Latn-CS" smtClean="0"/>
              <a:pPr/>
              <a:t>14.2.2012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1AF5180-F2A9-48B8-BB3E-8C2E2513DFE3}"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015DD0-76B9-491D-BA8D-06C08EC58B60}" type="datetimeFigureOut">
              <a:rPr lang="sr-Latn-CS" smtClean="0"/>
              <a:pPr/>
              <a:t>14.2.2012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1AF5180-F2A9-48B8-BB3E-8C2E2513DFE3}"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015DD0-76B9-491D-BA8D-06C08EC58B60}" type="datetimeFigureOut">
              <a:rPr lang="sr-Latn-CS" smtClean="0"/>
              <a:pPr/>
              <a:t>14.2.2012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1AF5180-F2A9-48B8-BB3E-8C2E2513DFE3}"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C015DD0-76B9-491D-BA8D-06C08EC58B60}" type="datetimeFigureOut">
              <a:rPr lang="sr-Latn-CS" smtClean="0"/>
              <a:pPr/>
              <a:t>14.2.2012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D1AF5180-F2A9-48B8-BB3E-8C2E2513DFE3}" type="slidenum">
              <a:rPr lang="en-CA" smtClean="0"/>
              <a:pPr/>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C015DD0-76B9-491D-BA8D-06C08EC58B60}" type="datetimeFigureOut">
              <a:rPr lang="sr-Latn-CS" smtClean="0"/>
              <a:pPr/>
              <a:t>14.2.2012</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1AF5180-F2A9-48B8-BB3E-8C2E2513DFE3}" type="slidenum">
              <a:rPr lang="en-CA" smtClean="0"/>
              <a:pPr/>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0"/>
            <a:ext cx="8043890" cy="1000108"/>
          </a:xfrm>
        </p:spPr>
        <p:txBody>
          <a:bodyPr>
            <a:normAutofit fontScale="90000"/>
          </a:bodyPr>
          <a:lstStyle/>
          <a:p>
            <a:pPr algn="ctr"/>
            <a:r>
              <a:rPr lang="en-CA" dirty="0"/>
              <a:t/>
            </a:r>
            <a:br>
              <a:rPr lang="en-CA" dirty="0"/>
            </a:br>
            <a:r>
              <a:rPr lang="pl-PL" sz="4400" dirty="0"/>
              <a:t/>
            </a:r>
            <a:br>
              <a:rPr lang="pl-PL" sz="4400" dirty="0"/>
            </a:br>
            <a:r>
              <a:rPr lang="pl-PL" sz="4400" dirty="0" smtClean="0">
                <a:solidFill>
                  <a:srgbClr val="C00000"/>
                </a:solidFill>
              </a:rPr>
              <a:t>POJAM POPULACIJE I NJENE</a:t>
            </a:r>
            <a:r>
              <a:rPr lang="en-US" sz="4400" dirty="0" smtClean="0">
                <a:solidFill>
                  <a:srgbClr val="C00000"/>
                </a:solidFill>
              </a:rPr>
              <a:t> ODLIKE</a:t>
            </a:r>
            <a:r>
              <a:rPr lang="pl-PL" sz="4400" dirty="0" smtClean="0">
                <a:solidFill>
                  <a:srgbClr val="C00000"/>
                </a:solidFill>
              </a:rPr>
              <a:t> </a:t>
            </a:r>
            <a:endParaRPr lang="en-CA" sz="4400" dirty="0">
              <a:solidFill>
                <a:srgbClr val="C00000"/>
              </a:solidFill>
            </a:endParaRPr>
          </a:p>
        </p:txBody>
      </p:sp>
      <p:sp>
        <p:nvSpPr>
          <p:cNvPr id="3" name="Content Placeholder 2"/>
          <p:cNvSpPr>
            <a:spLocks noGrp="1"/>
          </p:cNvSpPr>
          <p:nvPr>
            <p:ph idx="1"/>
          </p:nvPr>
        </p:nvSpPr>
        <p:spPr>
          <a:xfrm>
            <a:off x="457200" y="1285860"/>
            <a:ext cx="8229600" cy="5072098"/>
          </a:xfrm>
        </p:spPr>
        <p:txBody>
          <a:bodyPr>
            <a:normAutofit lnSpcReduction="10000"/>
          </a:bodyPr>
          <a:lstStyle/>
          <a:p>
            <a:r>
              <a:rPr lang="vi-VN" b="1" dirty="0"/>
              <a:t>Populacija je grupa jedinki iste vrste koje naseljavaju određeni prostor i mogu međusobno da se razmnožavaju dajući potomstvo. </a:t>
            </a:r>
          </a:p>
          <a:p>
            <a:r>
              <a:rPr lang="vi-VN" dirty="0"/>
              <a:t>U prirodnim uslovima retko se mogu naći jedinke koje čitav život provode izolovano. Sve jedinke jedne vrste, koje naseljavaju jedno stanište, uspostavljaju određene međusobne odnose i odnose sa spoljašnjom sredinom. Tako čine biološki sistem koji se naziva populacija. Sve biološke vrste postoje u prirodi u obliku populacija, pri čemu je svaka vrsta predstavljena određenim brojem populacija. Tako npr., populaciju predstavljaju sve jedinke maslačka na jednoj livadi, divlje svinje u jednoj šumi ili slepi miševi u jednoj pećini. </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err="1"/>
              <a:t>Osobine</a:t>
            </a:r>
            <a:r>
              <a:rPr lang="en-CA" b="1" dirty="0"/>
              <a:t> </a:t>
            </a:r>
            <a:r>
              <a:rPr lang="en-CA" b="1" dirty="0" err="1"/>
              <a:t>populacije</a:t>
            </a:r>
            <a:r>
              <a:rPr lang="en-CA" b="1" dirty="0"/>
              <a:t> </a:t>
            </a:r>
            <a:endParaRPr lang="en-CA" dirty="0"/>
          </a:p>
        </p:txBody>
      </p:sp>
      <p:sp>
        <p:nvSpPr>
          <p:cNvPr id="3" name="Content Placeholder 2"/>
          <p:cNvSpPr>
            <a:spLocks noGrp="1"/>
          </p:cNvSpPr>
          <p:nvPr>
            <p:ph idx="1"/>
          </p:nvPr>
        </p:nvSpPr>
        <p:spPr/>
        <p:txBody>
          <a:bodyPr/>
          <a:lstStyle/>
          <a:p>
            <a:r>
              <a:rPr lang="en-CA" dirty="0" err="1"/>
              <a:t>Svaka</a:t>
            </a:r>
            <a:r>
              <a:rPr lang="en-CA" dirty="0"/>
              <a:t> </a:t>
            </a:r>
            <a:r>
              <a:rPr lang="en-CA" dirty="0" err="1"/>
              <a:t>populacija</a:t>
            </a:r>
            <a:r>
              <a:rPr lang="en-CA" dirty="0"/>
              <a:t> je </a:t>
            </a:r>
            <a:r>
              <a:rPr lang="en-CA" dirty="0" err="1"/>
              <a:t>vrlo</a:t>
            </a:r>
            <a:r>
              <a:rPr lang="en-CA" dirty="0"/>
              <a:t> </a:t>
            </a:r>
            <a:r>
              <a:rPr lang="en-CA" dirty="0" err="1"/>
              <a:t>pokretan</a:t>
            </a:r>
            <a:r>
              <a:rPr lang="en-CA" dirty="0"/>
              <a:t>, </a:t>
            </a:r>
            <a:r>
              <a:rPr lang="en-CA" dirty="0" err="1"/>
              <a:t>dinamičan</a:t>
            </a:r>
            <a:r>
              <a:rPr lang="en-CA" dirty="0"/>
              <a:t> </a:t>
            </a:r>
            <a:r>
              <a:rPr lang="en-CA" dirty="0" err="1"/>
              <a:t>sistem</a:t>
            </a:r>
            <a:r>
              <a:rPr lang="en-CA" dirty="0"/>
              <a:t>. </a:t>
            </a:r>
            <a:endParaRPr lang="en-CA" dirty="0" smtClean="0"/>
          </a:p>
          <a:p>
            <a:r>
              <a:rPr lang="en-CA" dirty="0" err="1" smtClean="0"/>
              <a:t>Ona</a:t>
            </a:r>
            <a:r>
              <a:rPr lang="en-CA" dirty="0" smtClean="0"/>
              <a:t> </a:t>
            </a:r>
            <a:r>
              <a:rPr lang="en-CA" dirty="0"/>
              <a:t>je u </a:t>
            </a:r>
            <a:r>
              <a:rPr lang="en-CA" dirty="0" err="1"/>
              <a:t>stalnom</a:t>
            </a:r>
            <a:r>
              <a:rPr lang="en-CA" dirty="0"/>
              <a:t> </a:t>
            </a:r>
            <a:r>
              <a:rPr lang="en-CA" dirty="0" err="1"/>
              <a:t>kretanju</a:t>
            </a:r>
            <a:r>
              <a:rPr lang="en-CA" dirty="0"/>
              <a:t>, </a:t>
            </a:r>
            <a:r>
              <a:rPr lang="en-CA" dirty="0" err="1"/>
              <a:t>kako</a:t>
            </a:r>
            <a:r>
              <a:rPr lang="en-CA" dirty="0"/>
              <a:t> u </a:t>
            </a:r>
            <a:r>
              <a:rPr lang="en-CA" dirty="0" err="1"/>
              <a:t>prostoru</a:t>
            </a:r>
            <a:r>
              <a:rPr lang="en-CA" dirty="0"/>
              <a:t> </a:t>
            </a:r>
            <a:r>
              <a:rPr lang="en-CA" dirty="0" err="1"/>
              <a:t>tako</a:t>
            </a:r>
            <a:r>
              <a:rPr lang="en-CA" dirty="0"/>
              <a:t> </a:t>
            </a:r>
            <a:r>
              <a:rPr lang="en-CA" dirty="0" err="1"/>
              <a:t>i</a:t>
            </a:r>
            <a:r>
              <a:rPr lang="en-CA" dirty="0"/>
              <a:t> u </a:t>
            </a:r>
            <a:r>
              <a:rPr lang="en-CA" dirty="0" err="1"/>
              <a:t>vremenu</a:t>
            </a:r>
            <a:r>
              <a:rPr lang="en-CA" dirty="0"/>
              <a:t>. </a:t>
            </a:r>
            <a:r>
              <a:rPr lang="en-CA" dirty="0" err="1"/>
              <a:t>Zato</a:t>
            </a:r>
            <a:r>
              <a:rPr lang="en-CA" dirty="0"/>
              <a:t> se </a:t>
            </a:r>
            <a:r>
              <a:rPr lang="en-CA" dirty="0" err="1"/>
              <a:t>i</a:t>
            </a:r>
            <a:r>
              <a:rPr lang="en-CA" dirty="0"/>
              <a:t> </a:t>
            </a:r>
            <a:r>
              <a:rPr lang="en-CA" dirty="0" err="1"/>
              <a:t>može</a:t>
            </a:r>
            <a:r>
              <a:rPr lang="en-CA" dirty="0"/>
              <a:t> </a:t>
            </a:r>
            <a:r>
              <a:rPr lang="en-CA" dirty="0" err="1"/>
              <a:t>govoriti</a:t>
            </a:r>
            <a:r>
              <a:rPr lang="en-CA" dirty="0"/>
              <a:t> o </a:t>
            </a:r>
            <a:r>
              <a:rPr lang="en-CA" dirty="0" err="1"/>
              <a:t>dinamici</a:t>
            </a:r>
            <a:r>
              <a:rPr lang="en-CA" dirty="0"/>
              <a:t> </a:t>
            </a:r>
            <a:r>
              <a:rPr lang="en-CA" dirty="0" err="1"/>
              <a:t>populacije</a:t>
            </a:r>
            <a:r>
              <a:rPr lang="en-CA" dirty="0"/>
              <a:t>, </a:t>
            </a:r>
            <a:r>
              <a:rPr lang="en-CA" dirty="0" err="1"/>
              <a:t>pri</a:t>
            </a:r>
            <a:r>
              <a:rPr lang="en-CA" dirty="0"/>
              <a:t> </a:t>
            </a:r>
            <a:r>
              <a:rPr lang="en-CA" dirty="0" err="1"/>
              <a:t>kojoj</a:t>
            </a:r>
            <a:r>
              <a:rPr lang="en-CA" dirty="0"/>
              <a:t> se pod </a:t>
            </a:r>
            <a:r>
              <a:rPr lang="en-CA" dirty="0" err="1"/>
              <a:t>uticajem</a:t>
            </a:r>
            <a:r>
              <a:rPr lang="en-CA" dirty="0"/>
              <a:t> </a:t>
            </a:r>
            <a:r>
              <a:rPr lang="en-CA" dirty="0" err="1"/>
              <a:t>spoljašnjih</a:t>
            </a:r>
            <a:r>
              <a:rPr lang="en-CA" dirty="0"/>
              <a:t> </a:t>
            </a:r>
            <a:r>
              <a:rPr lang="en-CA" dirty="0" err="1"/>
              <a:t>i</a:t>
            </a:r>
            <a:r>
              <a:rPr lang="en-CA" dirty="0"/>
              <a:t> </a:t>
            </a:r>
            <a:r>
              <a:rPr lang="en-CA" dirty="0" err="1"/>
              <a:t>unutrašnjih</a:t>
            </a:r>
            <a:r>
              <a:rPr lang="en-CA" dirty="0"/>
              <a:t> (</a:t>
            </a:r>
            <a:r>
              <a:rPr lang="en-CA" dirty="0" err="1"/>
              <a:t>tj</a:t>
            </a:r>
            <a:r>
              <a:rPr lang="en-CA" dirty="0"/>
              <a:t>. u </a:t>
            </a:r>
            <a:r>
              <a:rPr lang="en-CA" dirty="0" err="1"/>
              <a:t>populaciji</a:t>
            </a:r>
            <a:r>
              <a:rPr lang="en-CA" dirty="0"/>
              <a:t>) </a:t>
            </a:r>
            <a:r>
              <a:rPr lang="en-CA" dirty="0" err="1"/>
              <a:t>faktora</a:t>
            </a:r>
            <a:r>
              <a:rPr lang="en-CA" dirty="0"/>
              <a:t> </a:t>
            </a:r>
            <a:r>
              <a:rPr lang="en-CA" dirty="0" err="1"/>
              <a:t>menjaju</a:t>
            </a:r>
            <a:r>
              <a:rPr lang="en-CA" dirty="0"/>
              <a:t> </a:t>
            </a:r>
            <a:r>
              <a:rPr lang="en-CA" dirty="0" err="1"/>
              <a:t>mnoge</a:t>
            </a:r>
            <a:r>
              <a:rPr lang="en-CA" dirty="0"/>
              <a:t> </a:t>
            </a:r>
            <a:r>
              <a:rPr lang="en-CA" dirty="0" err="1"/>
              <a:t>bitne</a:t>
            </a:r>
            <a:r>
              <a:rPr lang="en-CA" dirty="0"/>
              <a:t> </a:t>
            </a:r>
            <a:r>
              <a:rPr lang="en-CA" dirty="0" err="1"/>
              <a:t>osobine</a:t>
            </a:r>
            <a:r>
              <a:rPr lang="en-CA" dirty="0"/>
              <a:t> same </a:t>
            </a:r>
            <a:r>
              <a:rPr lang="en-CA" dirty="0" err="1"/>
              <a:t>populacije</a:t>
            </a:r>
            <a:r>
              <a:rPr lang="en-CA"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a:bodyPr>
          <a:lstStyle/>
          <a:p>
            <a:r>
              <a:rPr lang="en-CA" dirty="0" err="1"/>
              <a:t>Populacija</a:t>
            </a:r>
            <a:r>
              <a:rPr lang="en-CA" dirty="0"/>
              <a:t> </a:t>
            </a:r>
            <a:r>
              <a:rPr lang="en-CA" dirty="0" err="1"/>
              <a:t>svake</a:t>
            </a:r>
            <a:r>
              <a:rPr lang="en-CA" dirty="0"/>
              <a:t> </a:t>
            </a:r>
            <a:r>
              <a:rPr lang="en-CA" dirty="0" err="1"/>
              <a:t>organske</a:t>
            </a:r>
            <a:r>
              <a:rPr lang="en-CA" dirty="0"/>
              <a:t> </a:t>
            </a:r>
            <a:r>
              <a:rPr lang="en-CA" dirty="0" err="1"/>
              <a:t>vrste</a:t>
            </a:r>
            <a:r>
              <a:rPr lang="en-CA" dirty="0"/>
              <a:t> </a:t>
            </a:r>
            <a:r>
              <a:rPr lang="en-CA" dirty="0" err="1"/>
              <a:t>odlikuje</a:t>
            </a:r>
            <a:r>
              <a:rPr lang="en-CA" dirty="0"/>
              <a:t> se </a:t>
            </a:r>
            <a:r>
              <a:rPr lang="en-CA" dirty="0" err="1"/>
              <a:t>i</a:t>
            </a:r>
            <a:r>
              <a:rPr lang="en-CA" dirty="0"/>
              <a:t> </a:t>
            </a:r>
            <a:r>
              <a:rPr lang="en-CA" dirty="0" err="1"/>
              <a:t>odgovarajućom</a:t>
            </a:r>
            <a:r>
              <a:rPr lang="en-CA" dirty="0"/>
              <a:t> </a:t>
            </a:r>
            <a:r>
              <a:rPr lang="en-CA" dirty="0" err="1" smtClean="0"/>
              <a:t>strukturom,kao</a:t>
            </a:r>
            <a:r>
              <a:rPr lang="en-CA" dirty="0" smtClean="0"/>
              <a:t> </a:t>
            </a:r>
            <a:r>
              <a:rPr lang="en-CA" dirty="0" err="1" smtClean="0"/>
              <a:t>sto</a:t>
            </a:r>
            <a:r>
              <a:rPr lang="en-CA" dirty="0" smtClean="0"/>
              <a:t> </a:t>
            </a:r>
            <a:r>
              <a:rPr lang="en-CA" dirty="0" err="1" smtClean="0"/>
              <a:t>su</a:t>
            </a:r>
            <a:r>
              <a:rPr lang="en-CA" dirty="0" smtClean="0"/>
              <a:t>: </a:t>
            </a:r>
          </a:p>
          <a:p>
            <a:r>
              <a:rPr lang="en-CA" b="1" dirty="0" err="1" smtClean="0"/>
              <a:t>gustina</a:t>
            </a:r>
            <a:r>
              <a:rPr lang="en-CA" b="1" dirty="0" smtClean="0"/>
              <a:t> </a:t>
            </a:r>
            <a:r>
              <a:rPr lang="en-CA" b="1" dirty="0"/>
              <a:t>(</a:t>
            </a:r>
            <a:r>
              <a:rPr lang="en-CA" b="1" dirty="0" err="1" smtClean="0"/>
              <a:t>veličina,brojnost</a:t>
            </a:r>
            <a:r>
              <a:rPr lang="en-CA" b="1" dirty="0" smtClean="0"/>
              <a:t>), </a:t>
            </a:r>
            <a:endParaRPr lang="en-CA" b="1" dirty="0"/>
          </a:p>
          <a:p>
            <a:r>
              <a:rPr lang="en-CA" b="1" dirty="0" err="1"/>
              <a:t>prostorni</a:t>
            </a:r>
            <a:r>
              <a:rPr lang="en-CA" b="1" dirty="0"/>
              <a:t> </a:t>
            </a:r>
            <a:r>
              <a:rPr lang="en-CA" b="1" dirty="0" err="1"/>
              <a:t>raspored</a:t>
            </a:r>
            <a:r>
              <a:rPr lang="en-CA" b="1" dirty="0"/>
              <a:t>, </a:t>
            </a:r>
          </a:p>
          <a:p>
            <a:r>
              <a:rPr lang="en-CA" b="1" dirty="0" err="1"/>
              <a:t>natalitet</a:t>
            </a:r>
            <a:r>
              <a:rPr lang="en-CA" b="1" dirty="0"/>
              <a:t>, </a:t>
            </a:r>
          </a:p>
          <a:p>
            <a:r>
              <a:rPr lang="en-CA" b="1" dirty="0" err="1"/>
              <a:t>mortalitet</a:t>
            </a:r>
            <a:r>
              <a:rPr lang="en-CA" b="1" dirty="0"/>
              <a:t>, </a:t>
            </a:r>
          </a:p>
          <a:p>
            <a:r>
              <a:rPr lang="en-CA" b="1" dirty="0" err="1"/>
              <a:t>uzrasna</a:t>
            </a:r>
            <a:r>
              <a:rPr lang="en-CA" b="1" dirty="0"/>
              <a:t> </a:t>
            </a:r>
            <a:r>
              <a:rPr lang="en-CA" b="1" dirty="0" err="1"/>
              <a:t>struktura</a:t>
            </a:r>
            <a:r>
              <a:rPr lang="en-CA" b="1" dirty="0"/>
              <a:t> </a:t>
            </a:r>
            <a:r>
              <a:rPr lang="en-CA" b="1" dirty="0" err="1"/>
              <a:t>i</a:t>
            </a:r>
            <a:r>
              <a:rPr lang="en-CA" b="1" dirty="0"/>
              <a:t> </a:t>
            </a:r>
            <a:r>
              <a:rPr lang="en-CA" b="1" dirty="0" err="1" smtClean="0"/>
              <a:t>polna</a:t>
            </a:r>
            <a:r>
              <a:rPr lang="en-CA" b="1" dirty="0" smtClean="0"/>
              <a:t> </a:t>
            </a:r>
            <a:r>
              <a:rPr lang="en-CA" b="1" dirty="0" err="1" smtClean="0"/>
              <a:t>struktura</a:t>
            </a:r>
            <a:endParaRPr lang="en-CA" b="1" dirty="0" smtClean="0"/>
          </a:p>
          <a:p>
            <a:r>
              <a:rPr lang="en-CA" b="1" dirty="0" err="1" smtClean="0"/>
              <a:t>Rastenje</a:t>
            </a:r>
            <a:r>
              <a:rPr lang="en-CA" b="1" dirty="0" smtClean="0"/>
              <a:t> </a:t>
            </a:r>
            <a:r>
              <a:rPr lang="en-CA" b="1" dirty="0" err="1" smtClean="0"/>
              <a:t>i</a:t>
            </a:r>
            <a:r>
              <a:rPr lang="en-CA" b="1" dirty="0" smtClean="0"/>
              <a:t> </a:t>
            </a:r>
            <a:r>
              <a:rPr lang="en-CA" b="1" dirty="0" err="1" smtClean="0"/>
              <a:t>promena</a:t>
            </a:r>
            <a:r>
              <a:rPr lang="en-CA" b="1" dirty="0" smtClean="0"/>
              <a:t> </a:t>
            </a:r>
            <a:r>
              <a:rPr lang="en-CA" b="1" dirty="0" err="1" smtClean="0"/>
              <a:t>brojnosti</a:t>
            </a:r>
            <a:endParaRPr lang="en-CA" b="1" dirty="0"/>
          </a:p>
          <a:p>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0"/>
            <a:ext cx="7686700" cy="1071546"/>
          </a:xfrm>
        </p:spPr>
        <p:txBody>
          <a:bodyPr>
            <a:normAutofit/>
          </a:bodyPr>
          <a:lstStyle/>
          <a:p>
            <a:r>
              <a:rPr lang="en-CA" sz="4000" b="1" dirty="0" err="1"/>
              <a:t>Gustina</a:t>
            </a:r>
            <a:r>
              <a:rPr lang="en-CA" sz="4000" b="1" dirty="0"/>
              <a:t> </a:t>
            </a:r>
            <a:r>
              <a:rPr lang="en-CA" sz="4000" b="1" dirty="0" err="1"/>
              <a:t>populacije</a:t>
            </a:r>
            <a:r>
              <a:rPr lang="en-CA" sz="4000" b="1" dirty="0"/>
              <a:t> </a:t>
            </a:r>
            <a:endParaRPr lang="en-CA" sz="4000" dirty="0"/>
          </a:p>
        </p:txBody>
      </p:sp>
      <p:sp>
        <p:nvSpPr>
          <p:cNvPr id="3" name="Content Placeholder 2"/>
          <p:cNvSpPr>
            <a:spLocks noGrp="1"/>
          </p:cNvSpPr>
          <p:nvPr>
            <p:ph idx="1"/>
          </p:nvPr>
        </p:nvSpPr>
        <p:spPr>
          <a:xfrm>
            <a:off x="357158" y="1285860"/>
            <a:ext cx="8329642" cy="4840303"/>
          </a:xfrm>
        </p:spPr>
        <p:txBody>
          <a:bodyPr>
            <a:normAutofit fontScale="85000" lnSpcReduction="10000"/>
          </a:bodyPr>
          <a:lstStyle/>
          <a:p>
            <a:r>
              <a:rPr lang="en-CA" dirty="0" err="1"/>
              <a:t>Broj</a:t>
            </a:r>
            <a:r>
              <a:rPr lang="en-CA" dirty="0"/>
              <a:t> </a:t>
            </a:r>
            <a:r>
              <a:rPr lang="en-CA" dirty="0" err="1"/>
              <a:t>jedinki</a:t>
            </a:r>
            <a:r>
              <a:rPr lang="en-CA" dirty="0"/>
              <a:t> (</a:t>
            </a:r>
            <a:r>
              <a:rPr lang="en-CA" dirty="0" err="1"/>
              <a:t>ili</a:t>
            </a:r>
            <a:r>
              <a:rPr lang="en-CA" dirty="0"/>
              <a:t> </a:t>
            </a:r>
            <a:r>
              <a:rPr lang="en-CA" dirty="0" err="1"/>
              <a:t>njihova</a:t>
            </a:r>
            <a:r>
              <a:rPr lang="en-CA" dirty="0"/>
              <a:t> </a:t>
            </a:r>
            <a:r>
              <a:rPr lang="en-CA" dirty="0" err="1"/>
              <a:t>biomasa</a:t>
            </a:r>
            <a:r>
              <a:rPr lang="en-CA" dirty="0"/>
              <a:t>) </a:t>
            </a:r>
            <a:r>
              <a:rPr lang="en-CA" dirty="0" err="1"/>
              <a:t>po</a:t>
            </a:r>
            <a:r>
              <a:rPr lang="en-CA" dirty="0"/>
              <a:t> </a:t>
            </a:r>
            <a:r>
              <a:rPr lang="en-CA" dirty="0" err="1"/>
              <a:t>jedinici</a:t>
            </a:r>
            <a:r>
              <a:rPr lang="en-CA" dirty="0"/>
              <a:t> </a:t>
            </a:r>
            <a:r>
              <a:rPr lang="en-CA" dirty="0" err="1"/>
              <a:t>površine</a:t>
            </a:r>
            <a:r>
              <a:rPr lang="en-CA" dirty="0"/>
              <a:t> </a:t>
            </a:r>
            <a:r>
              <a:rPr lang="en-CA" dirty="0" err="1"/>
              <a:t>ili</a:t>
            </a:r>
            <a:r>
              <a:rPr lang="en-CA" dirty="0"/>
              <a:t> </a:t>
            </a:r>
            <a:r>
              <a:rPr lang="en-CA" dirty="0" err="1"/>
              <a:t>zapremine</a:t>
            </a:r>
            <a:r>
              <a:rPr lang="en-CA" dirty="0"/>
              <a:t> </a:t>
            </a:r>
            <a:r>
              <a:rPr lang="en-CA" dirty="0" err="1"/>
              <a:t>koju</a:t>
            </a:r>
            <a:r>
              <a:rPr lang="en-CA" dirty="0"/>
              <a:t> </a:t>
            </a:r>
            <a:r>
              <a:rPr lang="en-CA" dirty="0" err="1"/>
              <a:t>naseljavaju</a:t>
            </a:r>
            <a:r>
              <a:rPr lang="en-CA" dirty="0"/>
              <a:t> </a:t>
            </a:r>
            <a:r>
              <a:rPr lang="en-CA" dirty="0" err="1"/>
              <a:t>predstavlja</a:t>
            </a:r>
            <a:r>
              <a:rPr lang="en-CA" dirty="0"/>
              <a:t> </a:t>
            </a:r>
            <a:r>
              <a:rPr lang="en-CA" dirty="0" err="1"/>
              <a:t>gustinu</a:t>
            </a:r>
            <a:r>
              <a:rPr lang="en-CA" dirty="0"/>
              <a:t> </a:t>
            </a:r>
            <a:r>
              <a:rPr lang="en-CA" dirty="0" err="1"/>
              <a:t>populacije</a:t>
            </a:r>
            <a:r>
              <a:rPr lang="en-CA" dirty="0" smtClean="0"/>
              <a:t>.</a:t>
            </a:r>
          </a:p>
          <a:p>
            <a:r>
              <a:rPr lang="en-CA" dirty="0" smtClean="0"/>
              <a:t> </a:t>
            </a:r>
          </a:p>
          <a:p>
            <a:r>
              <a:rPr lang="en-CA" dirty="0" err="1" smtClean="0"/>
              <a:t>Brojnost</a:t>
            </a:r>
            <a:r>
              <a:rPr lang="en-CA" dirty="0" smtClean="0"/>
              <a:t> </a:t>
            </a:r>
            <a:r>
              <a:rPr lang="en-CA" dirty="0"/>
              <a:t>se </a:t>
            </a:r>
            <a:r>
              <a:rPr lang="en-CA" dirty="0" err="1"/>
              <a:t>izrazito</a:t>
            </a:r>
            <a:r>
              <a:rPr lang="en-CA" dirty="0"/>
              <a:t> </a:t>
            </a:r>
            <a:r>
              <a:rPr lang="en-CA" dirty="0" err="1"/>
              <a:t>menja</a:t>
            </a:r>
            <a:r>
              <a:rPr lang="en-CA" dirty="0"/>
              <a:t> </a:t>
            </a:r>
            <a:r>
              <a:rPr lang="en-CA" dirty="0" err="1"/>
              <a:t>tokom</a:t>
            </a:r>
            <a:r>
              <a:rPr lang="en-CA" dirty="0"/>
              <a:t> </a:t>
            </a:r>
            <a:r>
              <a:rPr lang="en-CA" dirty="0" err="1"/>
              <a:t>vremena</a:t>
            </a:r>
            <a:r>
              <a:rPr lang="en-CA" dirty="0"/>
              <a:t>, </a:t>
            </a:r>
            <a:r>
              <a:rPr lang="en-CA" dirty="0" err="1" smtClean="0"/>
              <a:t>zavisi</a:t>
            </a:r>
            <a:r>
              <a:rPr lang="en-CA" dirty="0" smtClean="0"/>
              <a:t> </a:t>
            </a:r>
            <a:r>
              <a:rPr lang="en-CA" dirty="0" err="1" smtClean="0"/>
              <a:t>od</a:t>
            </a:r>
            <a:r>
              <a:rPr lang="en-CA" dirty="0" smtClean="0"/>
              <a:t> </a:t>
            </a:r>
            <a:r>
              <a:rPr lang="en-CA" dirty="0" err="1" smtClean="0"/>
              <a:t>potreba</a:t>
            </a:r>
            <a:r>
              <a:rPr lang="en-CA" dirty="0" smtClean="0"/>
              <a:t> </a:t>
            </a:r>
            <a:r>
              <a:rPr lang="en-CA" dirty="0" err="1" smtClean="0"/>
              <a:t>jedinki</a:t>
            </a:r>
            <a:r>
              <a:rPr lang="en-CA" dirty="0" smtClean="0"/>
              <a:t> </a:t>
            </a:r>
            <a:r>
              <a:rPr lang="en-CA" dirty="0" err="1" smtClean="0"/>
              <a:t>sa</a:t>
            </a:r>
            <a:r>
              <a:rPr lang="en-CA" dirty="0" smtClean="0"/>
              <a:t> </a:t>
            </a:r>
            <a:r>
              <a:rPr lang="en-CA" dirty="0" err="1" smtClean="0"/>
              <a:t>jedne</a:t>
            </a:r>
            <a:r>
              <a:rPr lang="en-CA" dirty="0" smtClean="0"/>
              <a:t> </a:t>
            </a:r>
            <a:r>
              <a:rPr lang="en-CA" dirty="0" err="1" smtClean="0"/>
              <a:t>strane</a:t>
            </a:r>
            <a:r>
              <a:rPr lang="en-CA" dirty="0" smtClean="0"/>
              <a:t> </a:t>
            </a:r>
            <a:r>
              <a:rPr lang="en-CA" dirty="0" err="1" smtClean="0"/>
              <a:t>i</a:t>
            </a:r>
            <a:r>
              <a:rPr lang="en-CA" dirty="0" smtClean="0"/>
              <a:t> </a:t>
            </a:r>
            <a:r>
              <a:rPr lang="en-CA" dirty="0" err="1" smtClean="0"/>
              <a:t>raspolozivih</a:t>
            </a:r>
            <a:r>
              <a:rPr lang="en-CA" dirty="0" smtClean="0"/>
              <a:t> </a:t>
            </a:r>
            <a:r>
              <a:rPr lang="en-CA" dirty="0" err="1" smtClean="0"/>
              <a:t>resursa</a:t>
            </a:r>
            <a:r>
              <a:rPr lang="en-CA" dirty="0" smtClean="0"/>
              <a:t> </a:t>
            </a:r>
            <a:r>
              <a:rPr lang="en-CA" dirty="0" err="1" smtClean="0"/>
              <a:t>sa</a:t>
            </a:r>
            <a:r>
              <a:rPr lang="en-CA" dirty="0" smtClean="0"/>
              <a:t> </a:t>
            </a:r>
            <a:r>
              <a:rPr lang="en-CA" dirty="0" err="1" smtClean="0"/>
              <a:t>druge</a:t>
            </a:r>
            <a:r>
              <a:rPr lang="en-CA" dirty="0" smtClean="0"/>
              <a:t> </a:t>
            </a:r>
            <a:r>
              <a:rPr lang="en-CA" dirty="0" err="1" smtClean="0"/>
              <a:t>strane</a:t>
            </a:r>
            <a:r>
              <a:rPr lang="en-CA" dirty="0" smtClean="0"/>
              <a:t>. </a:t>
            </a:r>
          </a:p>
          <a:p>
            <a:endParaRPr lang="en-CA" dirty="0" smtClean="0"/>
          </a:p>
          <a:p>
            <a:r>
              <a:rPr lang="en-CA" dirty="0" smtClean="0"/>
              <a:t>U </a:t>
            </a:r>
            <a:r>
              <a:rPr lang="en-CA" dirty="0" err="1"/>
              <a:t>nekim</a:t>
            </a:r>
            <a:r>
              <a:rPr lang="en-CA" dirty="0"/>
              <a:t> </a:t>
            </a:r>
            <a:r>
              <a:rPr lang="en-CA" dirty="0" err="1"/>
              <a:t>uslovima</a:t>
            </a:r>
            <a:r>
              <a:rPr lang="en-CA" dirty="0"/>
              <a:t> </a:t>
            </a:r>
            <a:r>
              <a:rPr lang="en-CA" dirty="0" err="1"/>
              <a:t>mnogi</a:t>
            </a:r>
            <a:r>
              <a:rPr lang="en-CA" dirty="0"/>
              <a:t> </a:t>
            </a:r>
            <a:r>
              <a:rPr lang="en-CA" dirty="0" err="1"/>
              <a:t>organizmi</a:t>
            </a:r>
            <a:r>
              <a:rPr lang="en-CA" dirty="0"/>
              <a:t> </a:t>
            </a:r>
            <a:r>
              <a:rPr lang="en-CA" dirty="0" err="1"/>
              <a:t>postižu</a:t>
            </a:r>
            <a:r>
              <a:rPr lang="en-CA" dirty="0"/>
              <a:t> </a:t>
            </a:r>
            <a:r>
              <a:rPr lang="en-CA" dirty="0" err="1"/>
              <a:t>ogromnu</a:t>
            </a:r>
            <a:r>
              <a:rPr lang="en-CA" dirty="0"/>
              <a:t> </a:t>
            </a:r>
            <a:r>
              <a:rPr lang="en-CA" dirty="0" err="1"/>
              <a:t>brojnost</a:t>
            </a:r>
            <a:r>
              <a:rPr lang="en-CA" dirty="0"/>
              <a:t> </a:t>
            </a:r>
            <a:r>
              <a:rPr lang="en-CA" dirty="0" err="1"/>
              <a:t>i</a:t>
            </a:r>
            <a:r>
              <a:rPr lang="en-CA" dirty="0"/>
              <a:t> </a:t>
            </a:r>
            <a:r>
              <a:rPr lang="en-CA" dirty="0" err="1"/>
              <a:t>mogu</a:t>
            </a:r>
            <a:r>
              <a:rPr lang="en-CA" dirty="0"/>
              <a:t> </a:t>
            </a:r>
            <a:r>
              <a:rPr lang="en-CA" dirty="0" err="1"/>
              <a:t>izazvati</a:t>
            </a:r>
            <a:r>
              <a:rPr lang="en-CA" dirty="0"/>
              <a:t> </a:t>
            </a:r>
            <a:r>
              <a:rPr lang="en-CA" dirty="0" err="1"/>
              <a:t>pustoš</a:t>
            </a:r>
            <a:r>
              <a:rPr lang="en-CA" dirty="0"/>
              <a:t> u </a:t>
            </a:r>
            <a:r>
              <a:rPr lang="en-CA" dirty="0" err="1"/>
              <a:t>prirodi</a:t>
            </a:r>
            <a:r>
              <a:rPr lang="en-CA" dirty="0"/>
              <a:t>, </a:t>
            </a:r>
            <a:r>
              <a:rPr lang="en-CA" dirty="0" err="1"/>
              <a:t>kakav</a:t>
            </a:r>
            <a:r>
              <a:rPr lang="en-CA" dirty="0"/>
              <a:t> je </a:t>
            </a:r>
            <a:r>
              <a:rPr lang="en-CA" dirty="0" err="1"/>
              <a:t>slučaj</a:t>
            </a:r>
            <a:r>
              <a:rPr lang="en-CA" dirty="0"/>
              <a:t>, </a:t>
            </a:r>
            <a:r>
              <a:rPr lang="en-CA" dirty="0" err="1"/>
              <a:t>npr</a:t>
            </a:r>
            <a:r>
              <a:rPr lang="en-CA" dirty="0"/>
              <a:t>., </a:t>
            </a:r>
            <a:r>
              <a:rPr lang="en-CA" dirty="0" err="1"/>
              <a:t>sa</a:t>
            </a:r>
            <a:r>
              <a:rPr lang="en-CA" dirty="0"/>
              <a:t> </a:t>
            </a:r>
            <a:r>
              <a:rPr lang="en-CA" dirty="0" err="1"/>
              <a:t>najezdama</a:t>
            </a:r>
            <a:r>
              <a:rPr lang="en-CA" dirty="0"/>
              <a:t> </a:t>
            </a:r>
            <a:r>
              <a:rPr lang="en-CA" dirty="0" err="1"/>
              <a:t>skakavaca</a:t>
            </a:r>
            <a:r>
              <a:rPr lang="en-CA" dirty="0"/>
              <a:t>, </a:t>
            </a:r>
            <a:r>
              <a:rPr lang="en-CA" dirty="0" err="1"/>
              <a:t>gubara</a:t>
            </a:r>
            <a:r>
              <a:rPr lang="en-CA" dirty="0"/>
              <a:t> </a:t>
            </a:r>
            <a:r>
              <a:rPr lang="en-CA" dirty="0" err="1"/>
              <a:t>ili</a:t>
            </a:r>
            <a:r>
              <a:rPr lang="en-CA" dirty="0"/>
              <a:t> </a:t>
            </a:r>
            <a:r>
              <a:rPr lang="en-CA" dirty="0" err="1"/>
              <a:t>leptira</a:t>
            </a:r>
            <a:r>
              <a:rPr lang="en-CA" dirty="0"/>
              <a:t> </a:t>
            </a:r>
            <a:r>
              <a:rPr lang="en-CA" dirty="0" err="1"/>
              <a:t>kupusara</a:t>
            </a:r>
            <a:r>
              <a:rPr lang="en-CA" dirty="0"/>
              <a:t>. </a:t>
            </a:r>
            <a:endParaRPr lang="en-CA" dirty="0" smtClean="0"/>
          </a:p>
          <a:p>
            <a:endParaRPr lang="en-CA" dirty="0" smtClean="0"/>
          </a:p>
          <a:p>
            <a:r>
              <a:rPr lang="en-CA" b="1" dirty="0" err="1" smtClean="0"/>
              <a:t>Apsolutna</a:t>
            </a:r>
            <a:r>
              <a:rPr lang="en-CA" b="1" dirty="0" smtClean="0"/>
              <a:t> </a:t>
            </a:r>
            <a:r>
              <a:rPr lang="en-CA" b="1" dirty="0" err="1"/>
              <a:t>gustina</a:t>
            </a:r>
            <a:r>
              <a:rPr lang="en-CA" b="1" dirty="0"/>
              <a:t> </a:t>
            </a:r>
            <a:r>
              <a:rPr lang="en-CA" dirty="0" err="1"/>
              <a:t>populacije</a:t>
            </a:r>
            <a:r>
              <a:rPr lang="en-CA" dirty="0"/>
              <a:t> </a:t>
            </a:r>
            <a:r>
              <a:rPr lang="en-CA" dirty="0" err="1"/>
              <a:t>predstavlja</a:t>
            </a:r>
            <a:r>
              <a:rPr lang="en-CA" dirty="0"/>
              <a:t> </a:t>
            </a:r>
            <a:r>
              <a:rPr lang="en-CA" dirty="0" err="1"/>
              <a:t>ukupan</a:t>
            </a:r>
            <a:r>
              <a:rPr lang="en-CA" dirty="0"/>
              <a:t> </a:t>
            </a:r>
            <a:r>
              <a:rPr lang="en-CA" dirty="0" err="1"/>
              <a:t>broj</a:t>
            </a:r>
            <a:r>
              <a:rPr lang="en-CA" dirty="0"/>
              <a:t> </a:t>
            </a:r>
            <a:r>
              <a:rPr lang="en-CA" dirty="0" err="1"/>
              <a:t>jedinki</a:t>
            </a:r>
            <a:r>
              <a:rPr lang="en-CA" dirty="0"/>
              <a:t> u </a:t>
            </a:r>
            <a:r>
              <a:rPr lang="en-CA" dirty="0" err="1"/>
              <a:t>jednom</a:t>
            </a:r>
            <a:r>
              <a:rPr lang="en-CA" dirty="0"/>
              <a:t> </a:t>
            </a:r>
            <a:r>
              <a:rPr lang="en-CA" dirty="0" err="1"/>
              <a:t>prostoru</a:t>
            </a:r>
            <a:r>
              <a:rPr lang="en-CA" dirty="0"/>
              <a:t>, </a:t>
            </a:r>
            <a:r>
              <a:rPr lang="en-CA" b="1" dirty="0"/>
              <a:t>a </a:t>
            </a:r>
            <a:r>
              <a:rPr lang="en-CA" b="1" dirty="0" err="1"/>
              <a:t>relativna</a:t>
            </a:r>
            <a:r>
              <a:rPr lang="en-CA" b="1" dirty="0"/>
              <a:t> </a:t>
            </a:r>
            <a:r>
              <a:rPr lang="en-CA" dirty="0" err="1"/>
              <a:t>srednju</a:t>
            </a:r>
            <a:r>
              <a:rPr lang="en-CA" dirty="0"/>
              <a:t> </a:t>
            </a:r>
            <a:r>
              <a:rPr lang="en-CA" dirty="0" err="1"/>
              <a:t>vrednost</a:t>
            </a:r>
            <a:r>
              <a:rPr lang="en-CA" dirty="0"/>
              <a:t> </a:t>
            </a:r>
            <a:r>
              <a:rPr lang="en-CA" dirty="0" err="1"/>
              <a:t>broja</a:t>
            </a:r>
            <a:r>
              <a:rPr lang="en-CA" dirty="0"/>
              <a:t> </a:t>
            </a:r>
            <a:r>
              <a:rPr lang="en-CA" dirty="0" err="1"/>
              <a:t>ili</a:t>
            </a:r>
            <a:r>
              <a:rPr lang="en-CA" dirty="0"/>
              <a:t> </a:t>
            </a:r>
            <a:r>
              <a:rPr lang="en-CA" dirty="0" err="1"/>
              <a:t>biomase</a:t>
            </a:r>
            <a:r>
              <a:rPr lang="en-CA" dirty="0"/>
              <a:t> </a:t>
            </a:r>
            <a:r>
              <a:rPr lang="en-CA" dirty="0" err="1"/>
              <a:t>izračunata</a:t>
            </a:r>
            <a:r>
              <a:rPr lang="en-CA" dirty="0"/>
              <a:t> </a:t>
            </a:r>
            <a:r>
              <a:rPr lang="en-CA" dirty="0" err="1"/>
              <a:t>na</a:t>
            </a:r>
            <a:r>
              <a:rPr lang="en-CA" dirty="0"/>
              <a:t> </a:t>
            </a:r>
            <a:r>
              <a:rPr lang="en-CA" dirty="0" err="1"/>
              <a:t>jedinicu</a:t>
            </a:r>
            <a:r>
              <a:rPr lang="en-CA" dirty="0"/>
              <a:t> </a:t>
            </a:r>
            <a:r>
              <a:rPr lang="en-CA" dirty="0" err="1"/>
              <a:t>stvarno</a:t>
            </a:r>
            <a:r>
              <a:rPr lang="en-CA" dirty="0"/>
              <a:t> </a:t>
            </a:r>
            <a:r>
              <a:rPr lang="en-CA" dirty="0" err="1"/>
              <a:t>naseljenog</a:t>
            </a:r>
            <a:r>
              <a:rPr lang="en-CA" dirty="0"/>
              <a:t> </a:t>
            </a:r>
            <a:r>
              <a:rPr lang="en-CA" dirty="0" err="1"/>
              <a:t>prostora</a:t>
            </a:r>
            <a:r>
              <a:rPr lang="en-CA"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457200" y="357166"/>
            <a:ext cx="8472518" cy="714380"/>
          </a:xfrm>
        </p:spPr>
        <p:txBody>
          <a:bodyPr>
            <a:noAutofit/>
          </a:bodyPr>
          <a:lstStyle/>
          <a:p>
            <a:r>
              <a:rPr lang="pl-PL" sz="3200" b="1" dirty="0"/>
              <a:t>Prostorni raspored jedinki u populaciji </a:t>
            </a:r>
            <a:endParaRPr lang="en-CA" sz="3200" dirty="0"/>
          </a:p>
        </p:txBody>
      </p:sp>
      <p:sp>
        <p:nvSpPr>
          <p:cNvPr id="3" name="Content Placeholder 2"/>
          <p:cNvSpPr>
            <a:spLocks noGrp="1"/>
          </p:cNvSpPr>
          <p:nvPr>
            <p:ph idx="1"/>
          </p:nvPr>
        </p:nvSpPr>
        <p:spPr>
          <a:xfrm>
            <a:off x="571472" y="1214422"/>
            <a:ext cx="8229600" cy="4911741"/>
          </a:xfrm>
        </p:spPr>
        <p:txBody>
          <a:bodyPr>
            <a:normAutofit fontScale="92500" lnSpcReduction="20000"/>
          </a:bodyPr>
          <a:lstStyle/>
          <a:p>
            <a:r>
              <a:rPr lang="vi-VN" dirty="0"/>
              <a:t>Jedinke jedne populacije su na određeni način raspoređene u staništu koje naseljavaju. Taj raspored zavisi od ponašanja jedinki i od uslova koji vladaju u staništu. Tako raspored jedinki u određenom prostoru može biti: </a:t>
            </a:r>
          </a:p>
          <a:p>
            <a:r>
              <a:rPr lang="en-CA" b="1" dirty="0" err="1"/>
              <a:t>neravnomeran</a:t>
            </a:r>
            <a:r>
              <a:rPr lang="en-CA" b="1" dirty="0"/>
              <a:t> (</a:t>
            </a:r>
            <a:r>
              <a:rPr lang="en-CA" b="1" dirty="0" err="1"/>
              <a:t>slučajan</a:t>
            </a:r>
            <a:r>
              <a:rPr lang="en-CA" b="1" dirty="0"/>
              <a:t>), </a:t>
            </a:r>
          </a:p>
          <a:p>
            <a:r>
              <a:rPr lang="en-CA" b="1" dirty="0" err="1"/>
              <a:t>ravnomeran</a:t>
            </a:r>
            <a:r>
              <a:rPr lang="en-CA" b="1" dirty="0"/>
              <a:t> </a:t>
            </a:r>
            <a:r>
              <a:rPr lang="en-CA" b="1" dirty="0" err="1"/>
              <a:t>i</a:t>
            </a:r>
            <a:r>
              <a:rPr lang="en-CA" b="1" dirty="0"/>
              <a:t> </a:t>
            </a:r>
          </a:p>
          <a:p>
            <a:r>
              <a:rPr lang="en-CA" b="1" dirty="0" err="1"/>
              <a:t>grupni</a:t>
            </a:r>
            <a:r>
              <a:rPr lang="en-CA" b="1" dirty="0"/>
              <a:t>. </a:t>
            </a:r>
          </a:p>
          <a:p>
            <a:endParaRPr lang="en-CA" dirty="0"/>
          </a:p>
          <a:p>
            <a:r>
              <a:rPr lang="en-CA" dirty="0" err="1"/>
              <a:t>Slučajan</a:t>
            </a:r>
            <a:r>
              <a:rPr lang="en-CA" dirty="0"/>
              <a:t> </a:t>
            </a:r>
            <a:r>
              <a:rPr lang="en-CA" dirty="0" err="1"/>
              <a:t>raspored</a:t>
            </a:r>
            <a:r>
              <a:rPr lang="en-CA" dirty="0"/>
              <a:t> je </a:t>
            </a:r>
            <a:r>
              <a:rPr lang="en-CA" dirty="0" err="1"/>
              <a:t>prisutan</a:t>
            </a:r>
            <a:r>
              <a:rPr lang="en-CA" dirty="0"/>
              <a:t> </a:t>
            </a:r>
            <a:r>
              <a:rPr lang="en-CA" dirty="0" err="1"/>
              <a:t>ako</a:t>
            </a:r>
            <a:r>
              <a:rPr lang="en-CA" dirty="0"/>
              <a:t> </a:t>
            </a:r>
            <a:r>
              <a:rPr lang="en-CA" dirty="0" err="1"/>
              <a:t>su</a:t>
            </a:r>
            <a:r>
              <a:rPr lang="en-CA" dirty="0"/>
              <a:t> </a:t>
            </a:r>
            <a:r>
              <a:rPr lang="en-CA" dirty="0" err="1"/>
              <a:t>uslovi</a:t>
            </a:r>
            <a:r>
              <a:rPr lang="en-CA" dirty="0"/>
              <a:t> u </a:t>
            </a:r>
            <a:r>
              <a:rPr lang="en-CA" dirty="0" err="1"/>
              <a:t>staništu</a:t>
            </a:r>
            <a:r>
              <a:rPr lang="en-CA" dirty="0"/>
              <a:t> </a:t>
            </a:r>
            <a:r>
              <a:rPr lang="en-CA" dirty="0" err="1"/>
              <a:t>ujednačeno</a:t>
            </a:r>
            <a:r>
              <a:rPr lang="en-CA" dirty="0"/>
              <a:t> </a:t>
            </a:r>
            <a:r>
              <a:rPr lang="en-CA" dirty="0" err="1"/>
              <a:t>povoljni</a:t>
            </a:r>
            <a:r>
              <a:rPr lang="en-CA" dirty="0"/>
              <a:t>. </a:t>
            </a:r>
            <a:r>
              <a:rPr lang="en-CA" dirty="0" err="1"/>
              <a:t>Ravnomeran</a:t>
            </a:r>
            <a:r>
              <a:rPr lang="en-CA" dirty="0"/>
              <a:t> </a:t>
            </a:r>
            <a:r>
              <a:rPr lang="en-CA" dirty="0" err="1"/>
              <a:t>raspored</a:t>
            </a:r>
            <a:r>
              <a:rPr lang="en-CA" dirty="0"/>
              <a:t> se </a:t>
            </a:r>
            <a:r>
              <a:rPr lang="en-CA" dirty="0" err="1"/>
              <a:t>retko</a:t>
            </a:r>
            <a:r>
              <a:rPr lang="en-CA" dirty="0"/>
              <a:t> </a:t>
            </a:r>
            <a:r>
              <a:rPr lang="en-CA" dirty="0" err="1"/>
              <a:t>sreće</a:t>
            </a:r>
            <a:r>
              <a:rPr lang="en-CA" dirty="0"/>
              <a:t> </a:t>
            </a:r>
            <a:r>
              <a:rPr lang="en-CA" dirty="0" err="1"/>
              <a:t>i</a:t>
            </a:r>
            <a:r>
              <a:rPr lang="en-CA" dirty="0"/>
              <a:t> </a:t>
            </a:r>
            <a:r>
              <a:rPr lang="en-CA" dirty="0" err="1"/>
              <a:t>javlja</a:t>
            </a:r>
            <a:r>
              <a:rPr lang="en-CA" dirty="0"/>
              <a:t> se </a:t>
            </a:r>
            <a:r>
              <a:rPr lang="en-CA" dirty="0" err="1"/>
              <a:t>samo</a:t>
            </a:r>
            <a:r>
              <a:rPr lang="en-CA" dirty="0"/>
              <a:t> </a:t>
            </a:r>
            <a:r>
              <a:rPr lang="en-CA" dirty="0" err="1"/>
              <a:t>ako</a:t>
            </a:r>
            <a:r>
              <a:rPr lang="en-CA" dirty="0"/>
              <a:t> </a:t>
            </a:r>
            <a:r>
              <a:rPr lang="en-CA" dirty="0" err="1"/>
              <a:t>su</a:t>
            </a:r>
            <a:r>
              <a:rPr lang="en-CA" dirty="0"/>
              <a:t> </a:t>
            </a:r>
            <a:r>
              <a:rPr lang="en-CA" dirty="0" err="1"/>
              <a:t>uslovi</a:t>
            </a:r>
            <a:r>
              <a:rPr lang="en-CA" dirty="0"/>
              <a:t> u </a:t>
            </a:r>
            <a:r>
              <a:rPr lang="en-CA" dirty="0" err="1"/>
              <a:t>staništu</a:t>
            </a:r>
            <a:r>
              <a:rPr lang="en-CA" dirty="0"/>
              <a:t> </a:t>
            </a:r>
            <a:r>
              <a:rPr lang="en-CA" dirty="0" err="1"/>
              <a:t>ujednačeno</a:t>
            </a:r>
            <a:r>
              <a:rPr lang="en-CA" dirty="0"/>
              <a:t> </a:t>
            </a:r>
            <a:r>
              <a:rPr lang="en-CA" dirty="0" err="1"/>
              <a:t>oskudni</a:t>
            </a:r>
            <a:r>
              <a:rPr lang="en-CA" dirty="0"/>
              <a:t>. </a:t>
            </a:r>
            <a:r>
              <a:rPr lang="en-CA" dirty="0" err="1"/>
              <a:t>Pošto</a:t>
            </a:r>
            <a:r>
              <a:rPr lang="en-CA" dirty="0"/>
              <a:t> </a:t>
            </a:r>
            <a:r>
              <a:rPr lang="en-CA" dirty="0" err="1"/>
              <a:t>su</a:t>
            </a:r>
            <a:r>
              <a:rPr lang="en-CA" dirty="0"/>
              <a:t> </a:t>
            </a:r>
            <a:r>
              <a:rPr lang="en-CA" dirty="0" err="1"/>
              <a:t>uslovi</a:t>
            </a:r>
            <a:r>
              <a:rPr lang="en-CA" dirty="0"/>
              <a:t> u </a:t>
            </a:r>
            <a:r>
              <a:rPr lang="en-CA" dirty="0" err="1"/>
              <a:t>staništu</a:t>
            </a:r>
            <a:r>
              <a:rPr lang="en-CA" dirty="0"/>
              <a:t> </a:t>
            </a:r>
            <a:r>
              <a:rPr lang="en-CA" dirty="0" err="1"/>
              <a:t>uglavnom</a:t>
            </a:r>
            <a:r>
              <a:rPr lang="en-CA" dirty="0"/>
              <a:t> </a:t>
            </a:r>
            <a:r>
              <a:rPr lang="en-CA" dirty="0" err="1"/>
              <a:t>povoljni</a:t>
            </a:r>
            <a:r>
              <a:rPr lang="en-CA" dirty="0"/>
              <a:t> </a:t>
            </a:r>
            <a:r>
              <a:rPr lang="en-CA" dirty="0" err="1"/>
              <a:t>samo</a:t>
            </a:r>
            <a:r>
              <a:rPr lang="en-CA" dirty="0"/>
              <a:t> </a:t>
            </a:r>
            <a:r>
              <a:rPr lang="en-CA" dirty="0" err="1"/>
              <a:t>na</a:t>
            </a:r>
            <a:r>
              <a:rPr lang="en-CA" dirty="0"/>
              <a:t> </a:t>
            </a:r>
            <a:r>
              <a:rPr lang="en-CA" dirty="0" err="1"/>
              <a:t>pojedinim</a:t>
            </a:r>
            <a:r>
              <a:rPr lang="en-CA" dirty="0"/>
              <a:t> </a:t>
            </a:r>
            <a:r>
              <a:rPr lang="en-CA" dirty="0" err="1"/>
              <a:t>mestima</a:t>
            </a:r>
            <a:r>
              <a:rPr lang="en-CA" dirty="0"/>
              <a:t>, </a:t>
            </a:r>
            <a:r>
              <a:rPr lang="en-CA" dirty="0" err="1"/>
              <a:t>jedinke</a:t>
            </a:r>
            <a:r>
              <a:rPr lang="en-CA" dirty="0"/>
              <a:t> se </a:t>
            </a:r>
            <a:r>
              <a:rPr lang="en-CA" dirty="0" err="1"/>
              <a:t>na</a:t>
            </a:r>
            <a:r>
              <a:rPr lang="en-CA" dirty="0"/>
              <a:t> </a:t>
            </a:r>
            <a:r>
              <a:rPr lang="en-CA" dirty="0" err="1"/>
              <a:t>njima</a:t>
            </a:r>
            <a:r>
              <a:rPr lang="en-CA" dirty="0"/>
              <a:t> </a:t>
            </a:r>
            <a:r>
              <a:rPr lang="en-CA" dirty="0" err="1"/>
              <a:t>okupljaju</a:t>
            </a:r>
            <a:r>
              <a:rPr lang="en-CA" dirty="0"/>
              <a:t> u </a:t>
            </a:r>
            <a:r>
              <a:rPr lang="en-CA" dirty="0" err="1"/>
              <a:t>najvećem</a:t>
            </a:r>
            <a:r>
              <a:rPr lang="en-CA" dirty="0"/>
              <a:t> </a:t>
            </a:r>
            <a:r>
              <a:rPr lang="en-CA" dirty="0" err="1"/>
              <a:t>broju</a:t>
            </a:r>
            <a:r>
              <a:rPr lang="en-CA" dirty="0"/>
              <a:t>. To </a:t>
            </a:r>
            <a:r>
              <a:rPr lang="en-CA" dirty="0" err="1"/>
              <a:t>dovodi</a:t>
            </a:r>
            <a:r>
              <a:rPr lang="en-CA" dirty="0"/>
              <a:t> do </a:t>
            </a:r>
            <a:r>
              <a:rPr lang="en-CA" dirty="0" err="1"/>
              <a:t>grupnog</a:t>
            </a:r>
            <a:r>
              <a:rPr lang="en-CA" dirty="0"/>
              <a:t> </a:t>
            </a:r>
            <a:r>
              <a:rPr lang="en-CA" dirty="0" err="1"/>
              <a:t>rasporeda</a:t>
            </a:r>
            <a:r>
              <a:rPr lang="en-CA" dirty="0"/>
              <a:t>, </a:t>
            </a:r>
            <a:r>
              <a:rPr lang="en-CA" dirty="0" err="1"/>
              <a:t>koji</a:t>
            </a:r>
            <a:r>
              <a:rPr lang="en-CA" dirty="0"/>
              <a:t> se u </a:t>
            </a:r>
            <a:r>
              <a:rPr lang="en-CA" dirty="0" err="1"/>
              <a:t>prirodi</a:t>
            </a:r>
            <a:r>
              <a:rPr lang="en-CA" dirty="0"/>
              <a:t> </a:t>
            </a:r>
            <a:r>
              <a:rPr lang="en-CA" dirty="0" err="1"/>
              <a:t>najčešće</a:t>
            </a:r>
            <a:r>
              <a:rPr lang="en-CA" dirty="0"/>
              <a:t> </a:t>
            </a:r>
            <a:r>
              <a:rPr lang="en-CA" dirty="0" err="1"/>
              <a:t>sreće</a:t>
            </a:r>
            <a:r>
              <a:rPr lang="en-CA"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428596" y="1214422"/>
            <a:ext cx="7358113" cy="2928957"/>
          </a:xfrm>
          <a:prstGeom prst="rect">
            <a:avLst/>
          </a:prstGeom>
          <a:noFill/>
          <a:ln w="9525">
            <a:noFill/>
            <a:miter lim="800000"/>
            <a:headEnd/>
            <a:tailEnd/>
          </a:ln>
          <a:effectLst/>
        </p:spPr>
      </p:pic>
      <p:sp>
        <p:nvSpPr>
          <p:cNvPr id="5" name="Rectangle 4"/>
          <p:cNvSpPr/>
          <p:nvPr/>
        </p:nvSpPr>
        <p:spPr>
          <a:xfrm rot="10800000" flipV="1">
            <a:off x="571472" y="4431814"/>
            <a:ext cx="7358114" cy="923330"/>
          </a:xfrm>
          <a:prstGeom prst="rect">
            <a:avLst/>
          </a:prstGeom>
        </p:spPr>
        <p:txBody>
          <a:bodyPr wrap="square">
            <a:spAutoFit/>
          </a:bodyPr>
          <a:lstStyle/>
          <a:p>
            <a:r>
              <a:rPr lang="en-CA" b="1" dirty="0"/>
              <a:t>a b c </a:t>
            </a:r>
          </a:p>
          <a:p>
            <a:r>
              <a:rPr lang="en-CA" dirty="0" err="1" smtClean="0"/>
              <a:t>Prostorni</a:t>
            </a:r>
            <a:r>
              <a:rPr lang="en-CA" dirty="0" smtClean="0"/>
              <a:t> </a:t>
            </a:r>
            <a:r>
              <a:rPr lang="en-CA" dirty="0" err="1"/>
              <a:t>raspored</a:t>
            </a:r>
            <a:r>
              <a:rPr lang="en-CA" dirty="0"/>
              <a:t> </a:t>
            </a:r>
            <a:r>
              <a:rPr lang="en-CA" dirty="0" err="1"/>
              <a:t>jedinki</a:t>
            </a:r>
            <a:r>
              <a:rPr lang="en-CA" dirty="0"/>
              <a:t> u </a:t>
            </a:r>
            <a:r>
              <a:rPr lang="en-CA" dirty="0" err="1"/>
              <a:t>populaciji</a:t>
            </a:r>
            <a:r>
              <a:rPr lang="en-CA" dirty="0"/>
              <a:t>. a) </a:t>
            </a:r>
            <a:r>
              <a:rPr lang="en-CA" dirty="0" err="1"/>
              <a:t>ravnomeran</a:t>
            </a:r>
            <a:r>
              <a:rPr lang="en-CA" dirty="0"/>
              <a:t>, b) </a:t>
            </a:r>
            <a:r>
              <a:rPr lang="en-CA" dirty="0" err="1"/>
              <a:t>neravnomeran</a:t>
            </a:r>
            <a:r>
              <a:rPr lang="en-CA" dirty="0"/>
              <a:t> (</a:t>
            </a:r>
            <a:r>
              <a:rPr lang="en-CA" dirty="0" err="1"/>
              <a:t>slučajni</a:t>
            </a:r>
            <a:r>
              <a:rPr lang="en-CA" dirty="0"/>
              <a:t>), c) </a:t>
            </a:r>
            <a:r>
              <a:rPr lang="en-CA" dirty="0" err="1"/>
              <a:t>grupni</a:t>
            </a:r>
            <a:r>
              <a:rPr lang="en-CA" dirty="0"/>
              <a:t> </a:t>
            </a:r>
          </a:p>
        </p:txBody>
      </p:sp>
      <p:sp>
        <p:nvSpPr>
          <p:cNvPr id="7" name="Rectangle 6"/>
          <p:cNvSpPr/>
          <p:nvPr/>
        </p:nvSpPr>
        <p:spPr>
          <a:xfrm rot="14713253" flipH="1">
            <a:off x="4655879" y="3576028"/>
            <a:ext cx="644094" cy="369332"/>
          </a:xfrm>
          <a:prstGeom prst="rect">
            <a:avLst/>
          </a:prstGeom>
        </p:spPr>
        <p:txBody>
          <a:bodyPr wrap="square">
            <a:spAutoFit/>
          </a:bodyPr>
          <a:lstStyle/>
          <a:p>
            <a:r>
              <a:rPr lang="en-CA" b="1" dirty="0" smtClean="0"/>
              <a:t>a</a:t>
            </a:r>
            <a:endParaRPr lang="en-CA" dirty="0"/>
          </a:p>
        </p:txBody>
      </p:sp>
      <p:pic>
        <p:nvPicPr>
          <p:cNvPr id="8" name="Picture 2"/>
          <p:cNvPicPr>
            <a:picLocks noChangeAspect="1" noChangeArrowheads="1"/>
          </p:cNvPicPr>
          <p:nvPr/>
        </p:nvPicPr>
        <p:blipFill>
          <a:blip r:embed="rId2"/>
          <a:srcRect/>
          <a:stretch>
            <a:fillRect/>
          </a:stretch>
        </p:blipFill>
        <p:spPr bwMode="auto">
          <a:xfrm>
            <a:off x="580996" y="1366822"/>
            <a:ext cx="7358113" cy="2928957"/>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642918"/>
            <a:ext cx="8372476" cy="5526095"/>
          </a:xfrm>
        </p:spPr>
        <p:txBody>
          <a:bodyPr>
            <a:normAutofit/>
          </a:bodyPr>
          <a:lstStyle/>
          <a:p>
            <a:r>
              <a:rPr lang="vi-VN" sz="2400" b="1" dirty="0"/>
              <a:t>Natalitet (rađanje) </a:t>
            </a:r>
            <a:r>
              <a:rPr lang="vi-VN" sz="2400" dirty="0"/>
              <a:t>je produkcija novih jedinki u populaciji (rođenih, ispilelih, isklijalih, postalih deobom ili na drugi način), koje se pridodaju već postojećim putem razmnožavanja. On je pozitivan faktor rasta populacije. Kapacitet produkovanja novih jedinki specifičan je za vrstu i zavisi od uslova sredine. Neki organizmi se razmnožavaju jednom godišnje (kao npr. vilin konjic), neki više puta (npr. glodari), a neki neprekidno (npr. bakterije u povoljnim uslovima sredine). </a:t>
            </a:r>
            <a:endParaRPr lang="en-US" sz="2400" dirty="0" smtClean="0">
              <a:latin typeface="Calibri" pitchFamily="34" charset="0"/>
            </a:endParaRPr>
          </a:p>
          <a:p>
            <a:r>
              <a:rPr lang="en-US" sz="2400" dirty="0" err="1" smtClean="0">
                <a:latin typeface="Calibri" pitchFamily="34" charset="0"/>
              </a:rPr>
              <a:t>Moze</a:t>
            </a:r>
            <a:r>
              <a:rPr lang="en-US" sz="2400" dirty="0" smtClean="0">
                <a:latin typeface="Calibri" pitchFamily="34" charset="0"/>
              </a:rPr>
              <a:t> </a:t>
            </a:r>
            <a:r>
              <a:rPr lang="en-US" sz="2400" dirty="0" err="1" smtClean="0">
                <a:latin typeface="Calibri" pitchFamily="34" charset="0"/>
              </a:rPr>
              <a:t>biti</a:t>
            </a:r>
            <a:r>
              <a:rPr lang="en-US" sz="2400" dirty="0" smtClean="0">
                <a:latin typeface="Calibri" pitchFamily="34" charset="0"/>
              </a:rPr>
              <a:t>:</a:t>
            </a:r>
          </a:p>
          <a:p>
            <a:r>
              <a:rPr lang="en-US" sz="2400" b="1" dirty="0" err="1" smtClean="0">
                <a:latin typeface="Calibri" pitchFamily="34" charset="0"/>
              </a:rPr>
              <a:t>Fizioloski-maksimalan,</a:t>
            </a:r>
            <a:r>
              <a:rPr lang="en-US" sz="2400" dirty="0" err="1" smtClean="0">
                <a:latin typeface="Calibri" pitchFamily="34" charset="0"/>
              </a:rPr>
              <a:t>moguc</a:t>
            </a:r>
            <a:r>
              <a:rPr lang="en-US" sz="2400" dirty="0" smtClean="0">
                <a:latin typeface="Calibri" pitchFamily="34" charset="0"/>
              </a:rPr>
              <a:t> u </a:t>
            </a:r>
            <a:r>
              <a:rPr lang="en-US" sz="2400" dirty="0" err="1" smtClean="0">
                <a:latin typeface="Calibri" pitchFamily="34" charset="0"/>
              </a:rPr>
              <a:t>idealnim</a:t>
            </a:r>
            <a:r>
              <a:rPr lang="en-US" sz="2400" dirty="0" smtClean="0">
                <a:latin typeface="Calibri" pitchFamily="34" charset="0"/>
              </a:rPr>
              <a:t> </a:t>
            </a:r>
            <a:r>
              <a:rPr lang="en-US" sz="2400" dirty="0" err="1" smtClean="0">
                <a:latin typeface="Calibri" pitchFamily="34" charset="0"/>
              </a:rPr>
              <a:t>uslovima</a:t>
            </a:r>
            <a:r>
              <a:rPr lang="en-US" sz="2400" dirty="0" smtClean="0">
                <a:latin typeface="Calibri" pitchFamily="34" charset="0"/>
              </a:rPr>
              <a:t> </a:t>
            </a:r>
            <a:r>
              <a:rPr lang="en-US" sz="2400" dirty="0" err="1" smtClean="0">
                <a:latin typeface="Calibri" pitchFamily="34" charset="0"/>
              </a:rPr>
              <a:t>zivotne</a:t>
            </a:r>
            <a:r>
              <a:rPr lang="en-US" sz="2400" dirty="0" smtClean="0">
                <a:latin typeface="Calibri" pitchFamily="34" charset="0"/>
              </a:rPr>
              <a:t> </a:t>
            </a:r>
            <a:r>
              <a:rPr lang="en-US" sz="2400" dirty="0" err="1" smtClean="0">
                <a:latin typeface="Calibri" pitchFamily="34" charset="0"/>
              </a:rPr>
              <a:t>sredine</a:t>
            </a:r>
            <a:r>
              <a:rPr lang="en-US" sz="2400" dirty="0" smtClean="0">
                <a:latin typeface="Calibri" pitchFamily="34" charset="0"/>
              </a:rPr>
              <a:t>(</a:t>
            </a:r>
            <a:r>
              <a:rPr lang="en-US" sz="2400" dirty="0" err="1" smtClean="0">
                <a:latin typeface="Calibri" pitchFamily="34" charset="0"/>
              </a:rPr>
              <a:t>svaka</a:t>
            </a:r>
            <a:r>
              <a:rPr lang="en-US" sz="2400" dirty="0" smtClean="0">
                <a:latin typeface="Calibri" pitchFamily="34" charset="0"/>
              </a:rPr>
              <a:t> </a:t>
            </a:r>
            <a:r>
              <a:rPr lang="en-US" sz="2400" dirty="0" err="1" smtClean="0">
                <a:latin typeface="Calibri" pitchFamily="34" charset="0"/>
              </a:rPr>
              <a:t>ikra</a:t>
            </a:r>
            <a:r>
              <a:rPr lang="en-US" sz="2400" dirty="0" smtClean="0">
                <a:latin typeface="Calibri" pitchFamily="34" charset="0"/>
              </a:rPr>
              <a:t> </a:t>
            </a:r>
            <a:r>
              <a:rPr lang="en-US" sz="2400" dirty="0" err="1" smtClean="0">
                <a:latin typeface="Calibri" pitchFamily="34" charset="0"/>
              </a:rPr>
              <a:t>ribica,svako</a:t>
            </a:r>
            <a:r>
              <a:rPr lang="en-US" sz="2400" dirty="0" smtClean="0">
                <a:latin typeface="Calibri" pitchFamily="34" charset="0"/>
              </a:rPr>
              <a:t> </a:t>
            </a:r>
            <a:r>
              <a:rPr lang="en-US" sz="2400" dirty="0" err="1" smtClean="0">
                <a:latin typeface="Calibri" pitchFamily="34" charset="0"/>
              </a:rPr>
              <a:t>jaje</a:t>
            </a:r>
            <a:r>
              <a:rPr lang="en-US" sz="2400" dirty="0" smtClean="0">
                <a:latin typeface="Calibri" pitchFamily="34" charset="0"/>
              </a:rPr>
              <a:t> </a:t>
            </a:r>
            <a:r>
              <a:rPr lang="en-US" sz="2400" dirty="0" err="1" smtClean="0">
                <a:latin typeface="Calibri" pitchFamily="34" charset="0"/>
              </a:rPr>
              <a:t>pticica</a:t>
            </a:r>
            <a:r>
              <a:rPr lang="en-US" sz="2400" dirty="0" smtClean="0">
                <a:latin typeface="Calibri" pitchFamily="34" charset="0"/>
              </a:rPr>
              <a:t>)</a:t>
            </a:r>
          </a:p>
          <a:p>
            <a:r>
              <a:rPr lang="en-US" sz="2400" b="1" dirty="0" err="1" smtClean="0">
                <a:latin typeface="Calibri" pitchFamily="34" charset="0"/>
              </a:rPr>
              <a:t>Ekoloski-realan</a:t>
            </a:r>
            <a:r>
              <a:rPr lang="en-US" sz="2400" dirty="0" smtClean="0">
                <a:latin typeface="Calibri" pitchFamily="34" charset="0"/>
              </a:rPr>
              <a:t> </a:t>
            </a:r>
            <a:r>
              <a:rPr lang="en-US" sz="2400" dirty="0" err="1" smtClean="0">
                <a:latin typeface="Calibri" pitchFamily="34" charset="0"/>
              </a:rPr>
              <a:t>i</a:t>
            </a:r>
            <a:r>
              <a:rPr lang="en-US" sz="2400" dirty="0" smtClean="0">
                <a:latin typeface="Calibri" pitchFamily="34" charset="0"/>
              </a:rPr>
              <a:t> </a:t>
            </a:r>
            <a:r>
              <a:rPr lang="en-US" sz="2400" dirty="0" err="1" smtClean="0">
                <a:latin typeface="Calibri" pitchFamily="34" charset="0"/>
              </a:rPr>
              <a:t>ostvaren</a:t>
            </a:r>
            <a:r>
              <a:rPr lang="en-US" sz="2400" dirty="0" smtClean="0">
                <a:latin typeface="Calibri" pitchFamily="34" charset="0"/>
              </a:rPr>
              <a:t> u </a:t>
            </a:r>
            <a:r>
              <a:rPr lang="en-US" sz="2400" dirty="0" err="1" smtClean="0">
                <a:latin typeface="Calibri" pitchFamily="34" charset="0"/>
              </a:rPr>
              <a:t>datim</a:t>
            </a:r>
            <a:r>
              <a:rPr lang="en-US" sz="2400" dirty="0" smtClean="0">
                <a:latin typeface="Calibri" pitchFamily="34" charset="0"/>
              </a:rPr>
              <a:t> </a:t>
            </a:r>
            <a:r>
              <a:rPr lang="en-US" sz="2400" dirty="0" err="1" smtClean="0">
                <a:latin typeface="Calibri" pitchFamily="34" charset="0"/>
              </a:rPr>
              <a:t>uslovima</a:t>
            </a:r>
            <a:r>
              <a:rPr lang="en-US" sz="2400" dirty="0" smtClean="0">
                <a:latin typeface="Calibri" pitchFamily="34" charset="0"/>
              </a:rPr>
              <a:t> </a:t>
            </a:r>
            <a:r>
              <a:rPr lang="en-US" sz="2400" dirty="0" err="1" smtClean="0">
                <a:latin typeface="Calibri" pitchFamily="34" charset="0"/>
              </a:rPr>
              <a:t>zivotne</a:t>
            </a:r>
            <a:r>
              <a:rPr lang="en-US" sz="2400" dirty="0" smtClean="0">
                <a:latin typeface="Calibri" pitchFamily="34" charset="0"/>
              </a:rPr>
              <a:t> </a:t>
            </a:r>
            <a:r>
              <a:rPr lang="en-US" sz="2400" dirty="0" err="1" smtClean="0">
                <a:latin typeface="Calibri" pitchFamily="34" charset="0"/>
              </a:rPr>
              <a:t>sredine</a:t>
            </a:r>
            <a:endParaRPr lang="vi-VN"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642918"/>
            <a:ext cx="9001156" cy="5697559"/>
          </a:xfrm>
        </p:spPr>
        <p:txBody>
          <a:bodyPr>
            <a:normAutofit/>
          </a:bodyPr>
          <a:lstStyle/>
          <a:p>
            <a:r>
              <a:rPr lang="vi-VN" b="1" dirty="0">
                <a:latin typeface="Arial" pitchFamily="34" charset="0"/>
                <a:cs typeface="Arial" pitchFamily="34" charset="0"/>
              </a:rPr>
              <a:t>Mortalitet (smrtnost) </a:t>
            </a:r>
            <a:r>
              <a:rPr lang="vi-VN" dirty="0">
                <a:latin typeface="Arial" pitchFamily="34" charset="0"/>
                <a:cs typeface="Arial" pitchFamily="34" charset="0"/>
              </a:rPr>
              <a:t>predstavlja smanjenje broja jedinki u populaciji zbog uginuća ili umiranja u određenom vremenskom periodu. Smrtnost jedinki uslovljena je delovanjem ekoloških faktora (nedostatak vode, kiseonika, pojava grabljivica, bolesti i mnogi drugi), ali i genetičkim osnovama organizma</a:t>
            </a:r>
            <a:r>
              <a:rPr lang="vi-VN" dirty="0" smtClean="0">
                <a:latin typeface="Arial" pitchFamily="34" charset="0"/>
                <a:cs typeface="Arial" pitchFamily="34" charset="0"/>
              </a:rPr>
              <a:t>.</a:t>
            </a:r>
            <a:endParaRPr lang="en-US" dirty="0" smtClean="0">
              <a:latin typeface="Calibri" pitchFamily="34" charset="0"/>
              <a:cs typeface="Arial" pitchFamily="34" charset="0"/>
            </a:endParaRPr>
          </a:p>
          <a:p>
            <a:r>
              <a:rPr lang="en-US" dirty="0" err="1" smtClean="0">
                <a:latin typeface="Calibri" pitchFamily="34" charset="0"/>
                <a:cs typeface="Arial" pitchFamily="34" charset="0"/>
              </a:rPr>
              <a:t>Moze</a:t>
            </a:r>
            <a:r>
              <a:rPr lang="en-US" dirty="0" smtClean="0">
                <a:latin typeface="Calibri" pitchFamily="34" charset="0"/>
                <a:cs typeface="Arial" pitchFamily="34" charset="0"/>
              </a:rPr>
              <a:t> </a:t>
            </a:r>
            <a:r>
              <a:rPr lang="en-US" dirty="0" err="1" smtClean="0">
                <a:latin typeface="Calibri" pitchFamily="34" charset="0"/>
                <a:cs typeface="Arial" pitchFamily="34" charset="0"/>
              </a:rPr>
              <a:t>biti</a:t>
            </a:r>
            <a:r>
              <a:rPr lang="en-US" dirty="0" smtClean="0">
                <a:latin typeface="Calibri" pitchFamily="34" charset="0"/>
                <a:cs typeface="Arial" pitchFamily="34" charset="0"/>
              </a:rPr>
              <a:t>:</a:t>
            </a:r>
          </a:p>
          <a:p>
            <a:r>
              <a:rPr lang="en-US" sz="3200" b="1" dirty="0" err="1" smtClean="0">
                <a:latin typeface="Calibri" pitchFamily="34" charset="0"/>
                <a:cs typeface="Arial" pitchFamily="34" charset="0"/>
              </a:rPr>
              <a:t>Fizioloski-minimalan</a:t>
            </a:r>
            <a:r>
              <a:rPr lang="en-US" sz="3200" dirty="0" err="1" smtClean="0">
                <a:latin typeface="Calibri" pitchFamily="34" charset="0"/>
                <a:cs typeface="Arial" pitchFamily="34" charset="0"/>
              </a:rPr>
              <a:t>,kada</a:t>
            </a:r>
            <a:r>
              <a:rPr lang="en-US" sz="3200" dirty="0" smtClean="0">
                <a:latin typeface="Calibri" pitchFamily="34" charset="0"/>
                <a:cs typeface="Arial" pitchFamily="34" charset="0"/>
              </a:rPr>
              <a:t> bi </a:t>
            </a:r>
            <a:r>
              <a:rPr lang="en-US" sz="3200" dirty="0" err="1" smtClean="0">
                <a:latin typeface="Calibri" pitchFamily="34" charset="0"/>
                <a:cs typeface="Arial" pitchFamily="34" charset="0"/>
              </a:rPr>
              <a:t>jedinke</a:t>
            </a:r>
            <a:r>
              <a:rPr lang="en-US" sz="3200" dirty="0" smtClean="0">
                <a:latin typeface="Calibri" pitchFamily="34" charset="0"/>
                <a:cs typeface="Arial" pitchFamily="34" charset="0"/>
              </a:rPr>
              <a:t> </a:t>
            </a:r>
            <a:r>
              <a:rPr lang="en-US" sz="3200" dirty="0" err="1" smtClean="0">
                <a:latin typeface="Calibri" pitchFamily="34" charset="0"/>
                <a:cs typeface="Arial" pitchFamily="34" charset="0"/>
              </a:rPr>
              <a:t>umirale</a:t>
            </a:r>
            <a:r>
              <a:rPr lang="en-US" sz="3200" dirty="0" smtClean="0">
                <a:latin typeface="Calibri" pitchFamily="34" charset="0"/>
                <a:cs typeface="Arial" pitchFamily="34" charset="0"/>
              </a:rPr>
              <a:t> </a:t>
            </a:r>
            <a:r>
              <a:rPr lang="en-US" sz="3200" dirty="0" err="1" smtClean="0">
                <a:latin typeface="Calibri" pitchFamily="34" charset="0"/>
                <a:cs typeface="Arial" pitchFamily="34" charset="0"/>
              </a:rPr>
              <a:t>samo</a:t>
            </a:r>
            <a:r>
              <a:rPr lang="en-US" sz="3200" dirty="0" smtClean="0">
                <a:latin typeface="Calibri" pitchFamily="34" charset="0"/>
                <a:cs typeface="Arial" pitchFamily="34" charset="0"/>
              </a:rPr>
              <a:t> u </a:t>
            </a:r>
            <a:r>
              <a:rPr lang="en-US" sz="3200" dirty="0" err="1" smtClean="0">
                <a:latin typeface="Calibri" pitchFamily="34" charset="0"/>
                <a:cs typeface="Arial" pitchFamily="34" charset="0"/>
              </a:rPr>
              <a:t>starosti</a:t>
            </a:r>
            <a:r>
              <a:rPr lang="vi-VN" sz="3200" dirty="0" smtClean="0">
                <a:latin typeface="Arial" pitchFamily="34" charset="0"/>
                <a:cs typeface="Arial" pitchFamily="34" charset="0"/>
              </a:rPr>
              <a:t> </a:t>
            </a:r>
            <a:r>
              <a:rPr lang="en-US" sz="3200" dirty="0" smtClean="0">
                <a:latin typeface="Calibri" pitchFamily="34" charset="0"/>
                <a:cs typeface="Arial" pitchFamily="34" charset="0"/>
              </a:rPr>
              <a:t> </a:t>
            </a:r>
            <a:r>
              <a:rPr lang="en-US" sz="3200" dirty="0" err="1" smtClean="0">
                <a:latin typeface="Calibri" pitchFamily="34" charset="0"/>
                <a:cs typeface="Arial" pitchFamily="34" charset="0"/>
              </a:rPr>
              <a:t>i</a:t>
            </a:r>
            <a:endParaRPr lang="en-US" sz="3200" dirty="0" smtClean="0">
              <a:latin typeface="Calibri" pitchFamily="34" charset="0"/>
              <a:cs typeface="Arial" pitchFamily="34" charset="0"/>
            </a:endParaRPr>
          </a:p>
          <a:p>
            <a:r>
              <a:rPr lang="en-US" sz="3200" b="1" dirty="0" err="1" smtClean="0">
                <a:latin typeface="Calibri" pitchFamily="34" charset="0"/>
                <a:cs typeface="Arial" pitchFamily="34" charset="0"/>
              </a:rPr>
              <a:t>Ekoloski-realan</a:t>
            </a:r>
            <a:r>
              <a:rPr lang="en-US" sz="3200" dirty="0" err="1" smtClean="0">
                <a:latin typeface="Calibri" pitchFamily="34" charset="0"/>
                <a:cs typeface="Arial" pitchFamily="34" charset="0"/>
              </a:rPr>
              <a:t>,smrtnost</a:t>
            </a:r>
            <a:r>
              <a:rPr lang="en-US" sz="3200" dirty="0" smtClean="0">
                <a:latin typeface="Calibri" pitchFamily="34" charset="0"/>
                <a:cs typeface="Arial" pitchFamily="34" charset="0"/>
              </a:rPr>
              <a:t> u </a:t>
            </a:r>
            <a:r>
              <a:rPr lang="en-US" sz="3200" dirty="0" err="1" smtClean="0">
                <a:latin typeface="Calibri" pitchFamily="34" charset="0"/>
                <a:cs typeface="Arial" pitchFamily="34" charset="0"/>
              </a:rPr>
              <a:t>datim</a:t>
            </a:r>
            <a:r>
              <a:rPr lang="en-US" sz="3200" dirty="0" smtClean="0">
                <a:latin typeface="Calibri" pitchFamily="34" charset="0"/>
                <a:cs typeface="Arial" pitchFamily="34" charset="0"/>
              </a:rPr>
              <a:t> </a:t>
            </a:r>
            <a:r>
              <a:rPr lang="en-US" sz="3200" dirty="0" err="1" smtClean="0">
                <a:latin typeface="Calibri" pitchFamily="34" charset="0"/>
                <a:cs typeface="Arial" pitchFamily="34" charset="0"/>
              </a:rPr>
              <a:t>uslovima</a:t>
            </a:r>
            <a:r>
              <a:rPr lang="en-US" sz="3200" dirty="0" smtClean="0">
                <a:latin typeface="Calibri" pitchFamily="34" charset="0"/>
                <a:cs typeface="Arial" pitchFamily="34" charset="0"/>
              </a:rPr>
              <a:t> </a:t>
            </a:r>
            <a:r>
              <a:rPr lang="en-US" sz="3200" dirty="0" err="1" smtClean="0">
                <a:latin typeface="Calibri" pitchFamily="34" charset="0"/>
                <a:cs typeface="Arial" pitchFamily="34" charset="0"/>
              </a:rPr>
              <a:t>zivotne</a:t>
            </a:r>
            <a:r>
              <a:rPr lang="en-US" sz="3200" dirty="0" smtClean="0">
                <a:latin typeface="Calibri" pitchFamily="34" charset="0"/>
                <a:cs typeface="Arial" pitchFamily="34" charset="0"/>
              </a:rPr>
              <a:t> </a:t>
            </a:r>
            <a:r>
              <a:rPr lang="en-US" sz="3200" dirty="0" err="1" smtClean="0">
                <a:latin typeface="Calibri" pitchFamily="34" charset="0"/>
                <a:cs typeface="Arial" pitchFamily="34" charset="0"/>
              </a:rPr>
              <a:t>sredine</a:t>
            </a:r>
            <a:endParaRPr lang="en-US" sz="3200" dirty="0" smtClean="0">
              <a:latin typeface="Calibri" pitchFamily="34" charset="0"/>
              <a:cs typeface="Arial" pitchFamily="34" charset="0"/>
            </a:endParaRPr>
          </a:p>
          <a:p>
            <a:endParaRPr lang="en-CA" sz="4000" dirty="0">
              <a:latin typeface="Calibri"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92500"/>
          </a:bodyPr>
          <a:lstStyle/>
          <a:p>
            <a:r>
              <a:rPr lang="vi-VN" b="1" dirty="0"/>
              <a:t>Uzrasna struktura </a:t>
            </a:r>
            <a:r>
              <a:rPr lang="vi-VN" dirty="0"/>
              <a:t>obuhvata brojčani odnos između jedinki koje se nalaze na različitim stupnjevima razvića. Kada u populaciji ima više mlađih jedinki, onda ona raste</a:t>
            </a:r>
            <a:r>
              <a:rPr lang="vi-VN" dirty="0" smtClean="0"/>
              <a:t>.</a:t>
            </a:r>
            <a:endParaRPr lang="en-US" dirty="0" smtClean="0"/>
          </a:p>
          <a:p>
            <a:endParaRPr lang="en-US" dirty="0" smtClean="0"/>
          </a:p>
          <a:p>
            <a:r>
              <a:rPr lang="vi-VN" dirty="0" smtClean="0"/>
              <a:t> </a:t>
            </a:r>
            <a:r>
              <a:rPr lang="vi-VN" dirty="0"/>
              <a:t>Populacija stagnira ili opada (negativan rast) kada su najzastupljenije starije jedinke. </a:t>
            </a:r>
            <a:endParaRPr lang="en-US" dirty="0" smtClean="0"/>
          </a:p>
          <a:p>
            <a:endParaRPr lang="vi-VN" dirty="0"/>
          </a:p>
          <a:p>
            <a:r>
              <a:rPr lang="vi-VN" dirty="0"/>
              <a:t>Promena brojnosti jedne populacije u određenom vremenskom periodu je rastenje populacije</a:t>
            </a:r>
            <a:r>
              <a:rPr lang="vi-VN" dirty="0" smtClean="0"/>
              <a:t>.</a:t>
            </a:r>
            <a:endParaRPr lang="en-US" dirty="0" smtClean="0"/>
          </a:p>
          <a:p>
            <a:pPr>
              <a:buNone/>
            </a:pPr>
            <a:r>
              <a:rPr lang="vi-VN" dirty="0" smtClean="0"/>
              <a:t> </a:t>
            </a:r>
            <a:endParaRPr lang="en-US" dirty="0" smtClean="0"/>
          </a:p>
          <a:p>
            <a:r>
              <a:rPr lang="vi-VN" dirty="0" smtClean="0"/>
              <a:t>Rastenje </a:t>
            </a:r>
            <a:r>
              <a:rPr lang="vi-VN" dirty="0"/>
              <a:t>populacije zavisi od promenljivosti ekoloških faktora, potencijala razmnožavanja kao i odnosa nataliteta i mortaliteta. Potencijalu razmnožavanja se suprostavlja otpor </a:t>
            </a:r>
            <a:r>
              <a:rPr lang="vi-VN" dirty="0" smtClean="0"/>
              <a:t>sredine. </a:t>
            </a:r>
          </a:p>
          <a:p>
            <a:pPr>
              <a:buNone/>
            </a:pPr>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TotalTime>
  <Words>674</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  POJAM POPULACIJE I NJENE ODLIKE </vt:lpstr>
      <vt:lpstr>Osobine populacije </vt:lpstr>
      <vt:lpstr>Slide 3</vt:lpstr>
      <vt:lpstr>Gustina populacije </vt:lpstr>
      <vt:lpstr>Prostorni raspored jedinki u populaciji </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POJAM POPULACIJE I NJENE ODLIKE  </dc:title>
  <dc:creator>User</dc:creator>
  <cp:lastModifiedBy>User</cp:lastModifiedBy>
  <cp:revision>9</cp:revision>
  <dcterms:created xsi:type="dcterms:W3CDTF">2012-01-01T15:00:52Z</dcterms:created>
  <dcterms:modified xsi:type="dcterms:W3CDTF">2012-02-14T17:08:54Z</dcterms:modified>
</cp:coreProperties>
</file>