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7" r:id="rId2"/>
    <p:sldId id="312" r:id="rId3"/>
    <p:sldId id="307" r:id="rId4"/>
    <p:sldId id="314" r:id="rId5"/>
    <p:sldId id="310" r:id="rId6"/>
    <p:sldId id="308" r:id="rId7"/>
    <p:sldId id="309" r:id="rId8"/>
    <p:sldId id="303" r:id="rId9"/>
    <p:sldId id="30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49E7ED-7209-4D0A-9926-DF0D55296A7A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138FF7-0ED7-441B-8439-AC1ED5785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4A42AA-3F80-4579-8E6E-9D6D0449DD7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5ADB-A0FD-4769-8DB4-55F4908C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0D16-D07F-43B2-BD13-EDF5DF4F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6F82-439C-43DC-A957-D15B1150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01B3-04C7-44D1-9AD8-9A0FC73E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FA1B-385E-45B6-9AF9-CAC199692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36F5-08F1-4582-9FB8-8EC1B21A9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312A-E04A-496B-840C-5F29B0A06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760D-1661-481D-8C53-716BB725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88A7-83ED-407C-9ABE-0E472F0B1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02A1-C2D6-4F1C-807C-8478A47E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6DAD-1023-419B-B3A7-3DB8CA84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8D65BF-8B4A-439A-B639-F127A181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73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071563"/>
            <a:ext cx="7829550" cy="4114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600" b="1" smtClean="0">
                <a:cs typeface="Arial" charset="0"/>
              </a:rPr>
              <a:t>Основна улога</a:t>
            </a:r>
            <a:endParaRPr lang="en-US" sz="3600" b="1" smtClean="0"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600" b="1" smtClean="0">
                <a:cs typeface="Arial" charset="0"/>
              </a:rPr>
              <a:t>-</a:t>
            </a:r>
            <a:r>
              <a:rPr lang="sr-Cyrl-CS" sz="3600" smtClean="0">
                <a:cs typeface="Arial" charset="0"/>
              </a:rPr>
              <a:t> кретање тела</a:t>
            </a:r>
            <a:endParaRPr lang="en-US" sz="3600" smtClean="0"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600" smtClean="0">
                <a:cs typeface="Arial" charset="0"/>
              </a:rPr>
              <a:t> </a:t>
            </a:r>
            <a:r>
              <a:rPr lang="en-US" sz="3600" smtClean="0">
                <a:cs typeface="Arial" charset="0"/>
              </a:rPr>
              <a:t>-</a:t>
            </a:r>
            <a:r>
              <a:rPr lang="sr-Cyrl-CS" sz="3600" smtClean="0">
                <a:cs typeface="Arial" charset="0"/>
              </a:rPr>
              <a:t>одржавање тела у простору</a:t>
            </a:r>
            <a:endParaRPr lang="en-US" sz="3600" smtClean="0"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600" smtClean="0">
                <a:cs typeface="Arial" charset="0"/>
              </a:rPr>
              <a:t> </a:t>
            </a:r>
            <a:r>
              <a:rPr lang="en-US" sz="3600" smtClean="0">
                <a:cs typeface="Arial" charset="0"/>
              </a:rPr>
              <a:t>-  рад унутрашњих органа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smtClean="0">
                <a:cs typeface="Arial" charset="0"/>
              </a:rPr>
              <a:t>-заштита костију,зглобова и унутрашњих органа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smtClean="0">
                <a:cs typeface="Arial" charset="0"/>
              </a:rPr>
              <a:t>-</a:t>
            </a:r>
            <a:r>
              <a:rPr lang="sr-Cyrl-CS" sz="3600" b="1" smtClean="0">
                <a:cs typeface="Arial" charset="0"/>
              </a:rPr>
              <a:t> </a:t>
            </a:r>
            <a:r>
              <a:rPr lang="sr-Cyrl-CS" sz="3600" u="sng" smtClean="0">
                <a:cs typeface="Arial" charset="0"/>
              </a:rPr>
              <a:t>мишићи стварају значајну количину топлоте</a:t>
            </a:r>
            <a:r>
              <a:rPr lang="sr-Cyrl-CS" sz="3600" b="1" smtClean="0">
                <a:cs typeface="Arial" charset="0"/>
              </a:rPr>
              <a:t> </a:t>
            </a:r>
            <a:r>
              <a:rPr lang="en-US" sz="3600" b="1" smtClean="0">
                <a:cs typeface="Arial" charset="0"/>
              </a:rPr>
              <a:t>(</a:t>
            </a:r>
            <a:r>
              <a:rPr lang="sr-Cyrl-CS" sz="3600" b="1" smtClean="0">
                <a:cs typeface="Arial" charset="0"/>
              </a:rPr>
              <a:t>птице </a:t>
            </a:r>
            <a:r>
              <a:rPr lang="sr-Cyrl-CS" sz="3600" smtClean="0">
                <a:cs typeface="Arial" charset="0"/>
              </a:rPr>
              <a:t>и </a:t>
            </a:r>
            <a:r>
              <a:rPr lang="sr-Cyrl-CS" sz="3600" b="1" smtClean="0">
                <a:cs typeface="Arial" charset="0"/>
              </a:rPr>
              <a:t>сисари</a:t>
            </a:r>
            <a:r>
              <a:rPr lang="en-US" sz="3600" b="1" smtClean="0">
                <a:cs typeface="Arial" charset="0"/>
              </a:rPr>
              <a:t>)</a:t>
            </a:r>
            <a:endParaRPr lang="sr-Cyrl-CS" sz="3600" u="sng" smtClean="0"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b="1" smtClean="0">
                <a:solidFill>
                  <a:srgbClr val="FF0000"/>
                </a:solidFill>
              </a:rPr>
              <a:t>МИШИЋНИ СИСТЕМ</a:t>
            </a:r>
            <a:endParaRPr lang="sr-Latn-CS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le i Goca\Desktop\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85938"/>
            <a:ext cx="649922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Mile i Goca\Desktop\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143500"/>
            <a:ext cx="13620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Mile i Goca\Desktop\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643063"/>
            <a:ext cx="1485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Mile i Goca\Desktop\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5572125"/>
            <a:ext cx="171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5750" y="0"/>
            <a:ext cx="7286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2400" b="1">
                <a:solidFill>
                  <a:srgbClr val="FF0000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SKELETNO MIŠIĆNO TKIVO</a:t>
            </a:r>
            <a:endParaRPr lang="en-US" sz="600">
              <a:solidFill>
                <a:srgbClr val="FF0000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Skeletno ili poprečnoprugasto mišićno tkivo je specijaliz</a:t>
            </a:r>
            <a:r>
              <a:rPr lang="hr-HR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ovano</a:t>
            </a: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za kratkotrajne snažne kontrakcije. </a:t>
            </a:r>
            <a:r>
              <a:rPr lang="vi-VN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Skeletno mišićno tkivo izgrađuje celokupno skeletno miši</a:t>
            </a:r>
            <a:r>
              <a:rPr lang="hr-HR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ć</a:t>
            </a:r>
            <a:r>
              <a:rPr lang="vi-VN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je </a:t>
            </a:r>
            <a:endParaRPr lang="en-US" sz="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Osnovna strukturna jedinica skeletnog mišićnog tkiva  je  dugo  visejedarno  poprečnoprugasto mišićno vlakno,nastalo spajanjem vise malih misicnih celija u toku embrionalnog razvoja.U citoplazmi  se nalaze organele kao kod svih celija  nalazi se glikogen , I belancevine </a:t>
            </a:r>
            <a:r>
              <a:rPr lang="en-US" sz="2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aktin I miozin,misicna vlakanca </a:t>
            </a: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pomocu kojih se misic kontrahuje.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1" name="Picture 3" descr="C:\Users\Mile i Goca\Desktop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06363"/>
            <a:ext cx="235743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4624388"/>
            <a:ext cx="197961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Mile i Goca\Desktop\MIS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146550"/>
            <a:ext cx="3429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24"/>
          <p:cNvGrpSpPr>
            <a:grpSpLocks/>
          </p:cNvGrpSpPr>
          <p:nvPr/>
        </p:nvGrpSpPr>
        <p:grpSpPr bwMode="auto">
          <a:xfrm>
            <a:off x="6215063" y="3643313"/>
            <a:ext cx="3071812" cy="3071812"/>
            <a:chOff x="2849" y="1776"/>
            <a:chExt cx="2390" cy="2244"/>
          </a:xfrm>
        </p:grpSpPr>
        <p:sp>
          <p:nvSpPr>
            <p:cNvPr id="7175" name="Rectangle 20"/>
            <p:cNvSpPr>
              <a:spLocks noChangeArrowheads="1"/>
            </p:cNvSpPr>
            <p:nvPr/>
          </p:nvSpPr>
          <p:spPr bwMode="auto">
            <a:xfrm>
              <a:off x="4218" y="3884"/>
              <a:ext cx="182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6" name="Picture 6"/>
            <p:cNvPicPr>
              <a:picLocks noChangeAspect="1" noChangeArrowheads="1"/>
            </p:cNvPicPr>
            <p:nvPr/>
          </p:nvPicPr>
          <p:blipFill>
            <a:blip r:embed="rId5"/>
            <a:srcRect r="25009" b="11803"/>
            <a:stretch>
              <a:fillRect/>
            </a:stretch>
          </p:blipFill>
          <p:spPr bwMode="auto">
            <a:xfrm>
              <a:off x="3062" y="1965"/>
              <a:ext cx="2177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Rectangle 7"/>
            <p:cNvSpPr>
              <a:spLocks noChangeArrowheads="1"/>
            </p:cNvSpPr>
            <p:nvPr/>
          </p:nvSpPr>
          <p:spPr bwMode="auto">
            <a:xfrm>
              <a:off x="2849" y="2432"/>
              <a:ext cx="889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Cyrl-CS" sz="1400" b="1">
                  <a:latin typeface="Comic Sans MS" pitchFamily="66" charset="0"/>
                </a:rPr>
                <a:t>релаксација</a:t>
              </a:r>
              <a:endParaRPr lang="en-US" sz="1400" b="1">
                <a:latin typeface="Comic Sans MS" pitchFamily="66" charset="0"/>
              </a:endParaRPr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2905" y="3521"/>
              <a:ext cx="778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Cyrl-CS" sz="1400" b="1">
                  <a:latin typeface="Comic Sans MS" pitchFamily="66" charset="0"/>
                </a:rPr>
                <a:t>контракција</a:t>
              </a:r>
              <a:endParaRPr lang="en-US" sz="1400" b="1">
                <a:latin typeface="Comic Sans MS" pitchFamily="66" charset="0"/>
              </a:endParaRPr>
            </a:p>
          </p:txBody>
        </p:sp>
        <p:sp>
          <p:nvSpPr>
            <p:cNvPr id="7179" name="Rectangle 12"/>
            <p:cNvSpPr>
              <a:spLocks noChangeArrowheads="1"/>
            </p:cNvSpPr>
            <p:nvPr/>
          </p:nvSpPr>
          <p:spPr bwMode="auto">
            <a:xfrm>
              <a:off x="3742" y="2841"/>
              <a:ext cx="1406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3878" y="1829"/>
              <a:ext cx="544" cy="2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Cyrl-CS" sz="1400" b="1">
                  <a:latin typeface="Comic Sans MS" pitchFamily="66" charset="0"/>
                </a:rPr>
                <a:t>актин</a:t>
              </a:r>
            </a:p>
            <a:p>
              <a:pPr algn="ctr"/>
              <a:endParaRPr lang="en-US" sz="1400" b="1">
                <a:latin typeface="Comic Sans MS" pitchFamily="66" charset="0"/>
              </a:endParaRPr>
            </a:p>
          </p:txBody>
        </p:sp>
        <p:sp>
          <p:nvSpPr>
            <p:cNvPr id="7181" name="Rectangle 15"/>
            <p:cNvSpPr>
              <a:spLocks noChangeArrowheads="1"/>
            </p:cNvSpPr>
            <p:nvPr/>
          </p:nvSpPr>
          <p:spPr bwMode="auto">
            <a:xfrm>
              <a:off x="4559" y="1776"/>
              <a:ext cx="635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Cyrl-CS" sz="1400" b="1">
                  <a:latin typeface="Comic Sans MS" pitchFamily="66" charset="0"/>
                </a:rPr>
                <a:t>миозин</a:t>
              </a:r>
            </a:p>
            <a:p>
              <a:pPr algn="ctr"/>
              <a:endParaRPr lang="en-US" sz="1400" b="1">
                <a:latin typeface="Comic Sans MS" pitchFamily="66" charset="0"/>
              </a:endParaRPr>
            </a:p>
          </p:txBody>
        </p:sp>
        <p:sp>
          <p:nvSpPr>
            <p:cNvPr id="7182" name="Rectangle 21"/>
            <p:cNvSpPr>
              <a:spLocks noChangeArrowheads="1"/>
            </p:cNvSpPr>
            <p:nvPr/>
          </p:nvSpPr>
          <p:spPr bwMode="auto">
            <a:xfrm>
              <a:off x="4422" y="3294"/>
              <a:ext cx="4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le i Goca\Desktop\Bor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7572375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28625" y="571500"/>
            <a:ext cx="3429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Tetiva prenosi mišićne kontrakcije na kost i tako omogućuje obavljanje pokreta. Ako je mišić snažan, mjesto na kosti gdje se tetiva hvata je izbočeno u greben ili kvrgu. </a:t>
            </a:r>
            <a:r>
              <a:rPr lang="en-US"/>
              <a:t>Pojedini mišići imaju dve ili više polazišnih tetiva i jednu završnu, pa govorimo o dvoglavom (</a:t>
            </a:r>
            <a:r>
              <a:rPr lang="en-US" i="1"/>
              <a:t>biceps), troglavom (triceps) ili četveroglavom (quadriceps) mišiću. Jedna ili više tetiva može biti i u sredini mišića, pa govorimo o dvotrbušastom ili višetrbušastom mišiću (npr. ravni trbušni mišić). Mišić može premoštavati i delovati na jedan ili više zglobova, pa razlikujemo jednozglobne, dvozglobne i višezglobne mišiće. </a:t>
            </a:r>
            <a:endParaRPr lang="en-US"/>
          </a:p>
        </p:txBody>
      </p:sp>
      <p:pic>
        <p:nvPicPr>
          <p:cNvPr id="9219" name="Picture 2" descr="C:\Users\Mile i Goca\Desktop\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642938"/>
            <a:ext cx="4500562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642938" y="0"/>
            <a:ext cx="7858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Arial Rounded MT Bold" pitchFamily="34" charset="0"/>
                <a:cs typeface="Calibri" pitchFamily="34" charset="0"/>
              </a:rPr>
              <a:t>SRČANO MIŠIĆNO TKIVO</a:t>
            </a:r>
            <a:endParaRPr lang="en-US" sz="600">
              <a:solidFill>
                <a:srgbClr val="FF0000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Poprecno prugasta  mišićna vlakna .Kraća od skeletnih .Granaju se i međusobno povezuju  I spajaju mišićne ćelije. Miokard se funkcionalno ponaša kao celina zbog tih veza; impuls nasto na jednom mestu proširuje se po celom miokardu i ceo mišić se kontrahuje. Kontrahuje se bez uticaja volje, pod dejstvom autonomnog nervnog sistema. Do kontrakcije dolazi spontano. Nervna vlakna ubrzavaju (simpatikus) ili usporavaju ritam (parasimpatikus) srca. 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4" descr="C:\Users\Mile i Goca\Desktop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143375"/>
            <a:ext cx="2928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 rot="10800000" flipV="1">
            <a:off x="571500" y="357188"/>
            <a:ext cx="47148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Arial Rounded MT Bold" pitchFamily="34" charset="0"/>
                <a:cs typeface="Calibri" pitchFamily="34" charset="0"/>
              </a:rPr>
              <a:t>GLATKO MIŠIĆNO TKIVO</a:t>
            </a:r>
            <a:endParaRPr lang="en-US" sz="600">
              <a:solidFill>
                <a:srgbClr val="FF0000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Nalazi se: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-u zidovima krvnih i limfnih sudova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-u zidovima organa za varenje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-oko većih odvodnih kanala žlezdi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-u odvodnim mokraćnim i polnim putevima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-u oku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 - u koži.</a:t>
            </a:r>
            <a:endParaRPr lang="en-US" sz="6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cs typeface="Calibri" pitchFamily="34" charset="0"/>
              </a:rPr>
              <a:t>Ono je specijalizovano za za slabe I spore kontrakcije .Za razliku od skeletnog tkiva ovi misici su sposobni za    dugotrajne kontrakcije I veoma tesko se zamaraju.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5" descr="C:\Users\Mile i Goca\Desktop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714625"/>
            <a:ext cx="33575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le i Goca\Desktop\osob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21478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0" y="214313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КОНТРАКТИЛНОСТ </a:t>
            </a: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ЈЕ   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способност скраћивања</a:t>
            </a: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, ОМОГУЋЕНА ПРИСУСТВОМ КОНТРАКТИЛНОГ АПАРАТА,КОГА ЧИНЕ ДЕЛИМИЧНО ПРЕКЛОПЉЕНИ ПРОТЕИНСКИ ФИЛАМЕНТИ АКТИНА И МИОЗИНА.</a:t>
            </a:r>
            <a:r>
              <a:rPr lang="en-US" sz="140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ea typeface="Calibri" pitchFamily="34" charset="0"/>
                <a:cs typeface="Times New Roman" pitchFamily="18" charset="0"/>
              </a:rPr>
              <a:t>ЕЛАСТИЧНОСТ – способност враћања на првобитну дужину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 rot="10800000" flipV="1">
            <a:off x="2143125" y="1598613"/>
            <a:ext cx="3929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НАДРАЖЉИВОСТ</a:t>
            </a:r>
            <a:r>
              <a:rPr lang="en-US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  МИШИЋНИХ ЋЕЛИЈА ЈЕ СВОЈСТВО  ПРОВОЂЕЊА АКЦИОНИХ ПОТЕНЦИЈАЛА.</a:t>
            </a:r>
            <a:endParaRPr lang="en-US" sz="1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3" name="Picture 7" descr="C:\Users\Mile i Goca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3513"/>
            <a:ext cx="35718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" descr="C:\Users\Mile i Goca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500438"/>
            <a:ext cx="33575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428750"/>
            <a:ext cx="2786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le i Goca\Desktop\V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4143375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miši&amp;cacute;ni si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43576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540</TotalTime>
  <Words>402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Constantia</vt:lpstr>
      <vt:lpstr>Wingdings 2</vt:lpstr>
      <vt:lpstr>Calibri</vt:lpstr>
      <vt:lpstr>Arial Rounded MT Bold</vt:lpstr>
      <vt:lpstr>Times New Roman</vt:lpstr>
      <vt:lpstr>Comic Sans MS</vt:lpstr>
      <vt:lpstr>Paper</vt:lpstr>
      <vt:lpstr>МИШИЋНИ СИСТЕМ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Washington and Lee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MIŠIĆNI SISTEM</dc:title>
  <dc:creator>Ema</dc:creator>
  <cp:lastModifiedBy>pd2</cp:lastModifiedBy>
  <cp:revision>87</cp:revision>
  <dcterms:created xsi:type="dcterms:W3CDTF">2008-05-14T07:07:17Z</dcterms:created>
  <dcterms:modified xsi:type="dcterms:W3CDTF">2018-03-21T19:13:56Z</dcterms:modified>
</cp:coreProperties>
</file>