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3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AAD2CE3-11FD-4A44-8BCA-8494B8417B34}"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D53A11-8AB0-492A-9DF5-1E11621271DE}" type="datetimeFigureOut">
              <a:rPr lang="sr-Latn-CS" smtClean="0"/>
              <a:pPr/>
              <a:t>14.2.2012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8AAD2CE3-11FD-4A44-8BCA-8494B8417B34}"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D53A11-8AB0-492A-9DF5-1E11621271DE}" type="datetimeFigureOut">
              <a:rPr lang="sr-Latn-CS" smtClean="0"/>
              <a:pPr/>
              <a:t>14.2.2012</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AD2CE3-11FD-4A44-8BCA-8494B8417B34}"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785842"/>
            <a:ext cx="7072362" cy="2143140"/>
          </a:xfrm>
        </p:spPr>
        <p:txBody>
          <a:bodyPr>
            <a:normAutofit fontScale="90000"/>
          </a:bodyPr>
          <a:lstStyle/>
          <a:p>
            <a:r>
              <a:rPr lang="en-CA" dirty="0"/>
              <a:t/>
            </a:r>
            <a:br>
              <a:rPr lang="en-CA" dirty="0"/>
            </a:br>
            <a:r>
              <a:rPr lang="en-CA" dirty="0"/>
              <a:t>EKOSISTEM </a:t>
            </a:r>
            <a:br>
              <a:rPr lang="en-CA" dirty="0"/>
            </a:br>
            <a:endParaRPr lang="en-CA" dirty="0"/>
          </a:p>
        </p:txBody>
      </p:sp>
      <p:sp>
        <p:nvSpPr>
          <p:cNvPr id="3" name="Content Placeholder 2"/>
          <p:cNvSpPr>
            <a:spLocks noGrp="1"/>
          </p:cNvSpPr>
          <p:nvPr>
            <p:ph idx="1"/>
          </p:nvPr>
        </p:nvSpPr>
        <p:spPr>
          <a:xfrm>
            <a:off x="285720" y="642918"/>
            <a:ext cx="8286808" cy="5857916"/>
          </a:xfrm>
        </p:spPr>
        <p:txBody>
          <a:bodyPr>
            <a:noAutofit/>
          </a:bodyPr>
          <a:lstStyle/>
          <a:p>
            <a:r>
              <a:rPr lang="en-CA" sz="2400" b="1" dirty="0" err="1"/>
              <a:t>Biocenoza</a:t>
            </a:r>
            <a:r>
              <a:rPr lang="en-CA" sz="2400" b="1" dirty="0"/>
              <a:t> (</a:t>
            </a:r>
            <a:r>
              <a:rPr lang="en-CA" sz="2400" b="1" dirty="0" err="1"/>
              <a:t>životna</a:t>
            </a:r>
            <a:r>
              <a:rPr lang="en-CA" sz="2400" b="1" dirty="0"/>
              <a:t> </a:t>
            </a:r>
            <a:r>
              <a:rPr lang="en-CA" sz="2400" b="1" dirty="0" err="1"/>
              <a:t>zajenica</a:t>
            </a:r>
            <a:r>
              <a:rPr lang="en-CA" sz="2400" b="1" dirty="0"/>
              <a:t>) </a:t>
            </a:r>
            <a:r>
              <a:rPr lang="en-CA" sz="2400" b="1" dirty="0" err="1"/>
              <a:t>i</a:t>
            </a:r>
            <a:r>
              <a:rPr lang="en-CA" sz="2400" b="1" dirty="0"/>
              <a:t> </a:t>
            </a:r>
            <a:r>
              <a:rPr lang="en-CA" sz="2400" b="1" dirty="0" err="1"/>
              <a:t>biotop</a:t>
            </a:r>
            <a:r>
              <a:rPr lang="en-CA" sz="2400" b="1" dirty="0"/>
              <a:t> (</a:t>
            </a:r>
            <a:r>
              <a:rPr lang="en-CA" sz="2400" b="1" dirty="0" err="1"/>
              <a:t>životno</a:t>
            </a:r>
            <a:r>
              <a:rPr lang="en-CA" sz="2400" b="1" dirty="0"/>
              <a:t> </a:t>
            </a:r>
            <a:r>
              <a:rPr lang="en-CA" sz="2400" b="1" dirty="0" err="1"/>
              <a:t>stanište</a:t>
            </a:r>
            <a:r>
              <a:rPr lang="en-CA" sz="2400" b="1" dirty="0"/>
              <a:t>) </a:t>
            </a:r>
            <a:r>
              <a:rPr lang="en-CA" sz="2400" b="1" dirty="0" err="1"/>
              <a:t>neraskidivo</a:t>
            </a:r>
            <a:r>
              <a:rPr lang="en-CA" sz="2400" b="1" dirty="0"/>
              <a:t> </a:t>
            </a:r>
            <a:r>
              <a:rPr lang="en-CA" sz="2400" b="1" dirty="0" err="1"/>
              <a:t>su</a:t>
            </a:r>
            <a:r>
              <a:rPr lang="en-CA" sz="2400" b="1" dirty="0"/>
              <a:t> </a:t>
            </a:r>
            <a:r>
              <a:rPr lang="en-CA" sz="2400" b="1" dirty="0" err="1"/>
              <a:t>povezani</a:t>
            </a:r>
            <a:r>
              <a:rPr lang="en-CA" sz="2400" b="1" dirty="0"/>
              <a:t> </a:t>
            </a:r>
            <a:r>
              <a:rPr lang="en-CA" sz="2400" b="1" dirty="0" err="1"/>
              <a:t>i</a:t>
            </a:r>
            <a:r>
              <a:rPr lang="en-CA" sz="2400" b="1" dirty="0"/>
              <a:t> </a:t>
            </a:r>
            <a:r>
              <a:rPr lang="en-CA" sz="2400" b="1" dirty="0" err="1"/>
              <a:t>čine</a:t>
            </a:r>
            <a:r>
              <a:rPr lang="en-CA" sz="2400" b="1" dirty="0"/>
              <a:t> </a:t>
            </a:r>
            <a:r>
              <a:rPr lang="en-CA" sz="2400" b="1" dirty="0" err="1"/>
              <a:t>složenu</a:t>
            </a:r>
            <a:r>
              <a:rPr lang="en-CA" sz="2400" b="1" dirty="0"/>
              <a:t> </a:t>
            </a:r>
            <a:r>
              <a:rPr lang="en-CA" sz="2400" b="1" dirty="0" err="1"/>
              <a:t>celinu</a:t>
            </a:r>
            <a:r>
              <a:rPr lang="en-CA" sz="2400" b="1" dirty="0"/>
              <a:t> – </a:t>
            </a:r>
            <a:r>
              <a:rPr lang="en-CA" sz="2400" b="1" dirty="0" err="1"/>
              <a:t>ekosistem</a:t>
            </a:r>
            <a:r>
              <a:rPr lang="en-CA" sz="2400" dirty="0"/>
              <a:t>. U </a:t>
            </a:r>
            <a:r>
              <a:rPr lang="en-CA" sz="2400" dirty="0" err="1"/>
              <a:t>ekosistemu</a:t>
            </a:r>
            <a:r>
              <a:rPr lang="en-CA" sz="2400" dirty="0"/>
              <a:t> se </a:t>
            </a:r>
            <a:r>
              <a:rPr lang="en-CA" sz="2400" dirty="0" err="1"/>
              <a:t>ostvaruje</a:t>
            </a:r>
            <a:r>
              <a:rPr lang="en-CA" sz="2400" dirty="0"/>
              <a:t> </a:t>
            </a:r>
            <a:r>
              <a:rPr lang="en-CA" sz="2400" dirty="0" err="1"/>
              <a:t>jedinstvo</a:t>
            </a:r>
            <a:r>
              <a:rPr lang="en-CA" sz="2400" dirty="0"/>
              <a:t> </a:t>
            </a:r>
            <a:r>
              <a:rPr lang="en-CA" sz="2400" dirty="0" err="1"/>
              <a:t>žive</a:t>
            </a:r>
            <a:r>
              <a:rPr lang="en-CA" sz="2400" dirty="0"/>
              <a:t> (</a:t>
            </a:r>
            <a:r>
              <a:rPr lang="en-CA" sz="2400" dirty="0" err="1"/>
              <a:t>biocenoza</a:t>
            </a:r>
            <a:r>
              <a:rPr lang="en-CA" sz="2400" dirty="0"/>
              <a:t>) </a:t>
            </a:r>
            <a:r>
              <a:rPr lang="en-CA" sz="2400" dirty="0" err="1"/>
              <a:t>i</a:t>
            </a:r>
            <a:r>
              <a:rPr lang="en-CA" sz="2400" dirty="0"/>
              <a:t> </a:t>
            </a:r>
            <a:r>
              <a:rPr lang="en-CA" sz="2400" dirty="0" err="1"/>
              <a:t>nežive</a:t>
            </a:r>
            <a:r>
              <a:rPr lang="en-CA" sz="2400" dirty="0"/>
              <a:t> (biotope) </a:t>
            </a:r>
            <a:r>
              <a:rPr lang="en-CA" sz="2400" dirty="0" err="1"/>
              <a:t>prirode</a:t>
            </a:r>
            <a:r>
              <a:rPr lang="en-CA" sz="2400" dirty="0"/>
              <a:t>. </a:t>
            </a:r>
            <a:r>
              <a:rPr lang="en-CA" sz="2400" dirty="0" err="1"/>
              <a:t>Ekosistem</a:t>
            </a:r>
            <a:r>
              <a:rPr lang="en-CA" sz="2400" dirty="0"/>
              <a:t> = </a:t>
            </a:r>
            <a:r>
              <a:rPr lang="en-CA" sz="2400" dirty="0" err="1"/>
              <a:t>biogeocenoza</a:t>
            </a:r>
            <a:r>
              <a:rPr lang="en-CA" sz="2400" dirty="0"/>
              <a:t> ( </a:t>
            </a:r>
            <a:r>
              <a:rPr lang="en-CA" sz="2400" i="1" dirty="0"/>
              <a:t>bios = </a:t>
            </a:r>
            <a:r>
              <a:rPr lang="en-CA" sz="2400" i="1" dirty="0" err="1"/>
              <a:t>život</a:t>
            </a:r>
            <a:r>
              <a:rPr lang="en-CA" sz="2400" i="1" dirty="0"/>
              <a:t>, </a:t>
            </a:r>
            <a:r>
              <a:rPr lang="en-CA" sz="2400" i="1" dirty="0" err="1"/>
              <a:t>geos</a:t>
            </a:r>
            <a:r>
              <a:rPr lang="en-CA" sz="2400" i="1" dirty="0"/>
              <a:t> = </a:t>
            </a:r>
            <a:r>
              <a:rPr lang="en-CA" sz="2400" i="1" dirty="0" err="1"/>
              <a:t>zemlja</a:t>
            </a:r>
            <a:r>
              <a:rPr lang="en-CA" sz="2400" i="1" dirty="0"/>
              <a:t>, </a:t>
            </a:r>
            <a:r>
              <a:rPr lang="en-CA" sz="2400" i="1" dirty="0" err="1"/>
              <a:t>koinos</a:t>
            </a:r>
            <a:r>
              <a:rPr lang="en-CA" sz="2400" i="1" dirty="0"/>
              <a:t> = </a:t>
            </a:r>
            <a:r>
              <a:rPr lang="en-CA" sz="2400" i="1" dirty="0" err="1"/>
              <a:t>zajednički</a:t>
            </a:r>
            <a:r>
              <a:rPr lang="en-CA" sz="2400" i="1" dirty="0"/>
              <a:t>) je </a:t>
            </a:r>
            <a:r>
              <a:rPr lang="en-CA" sz="2400" i="1" dirty="0" err="1"/>
              <a:t>beskrajno</a:t>
            </a:r>
            <a:r>
              <a:rPr lang="en-CA" sz="2400" i="1" dirty="0"/>
              <a:t> </a:t>
            </a:r>
            <a:r>
              <a:rPr lang="en-CA" sz="2400" i="1" dirty="0" err="1"/>
              <a:t>složen</a:t>
            </a:r>
            <a:r>
              <a:rPr lang="en-CA" sz="2400" i="1" dirty="0"/>
              <a:t> </a:t>
            </a:r>
            <a:r>
              <a:rPr lang="en-CA" sz="2400" i="1" dirty="0" err="1"/>
              <a:t>i</a:t>
            </a:r>
            <a:r>
              <a:rPr lang="en-CA" sz="2400" i="1" dirty="0"/>
              <a:t> </a:t>
            </a:r>
            <a:r>
              <a:rPr lang="en-CA" sz="2400" i="1" dirty="0" err="1"/>
              <a:t>izrazito</a:t>
            </a:r>
            <a:r>
              <a:rPr lang="en-CA" sz="2400" i="1" dirty="0"/>
              <a:t> </a:t>
            </a:r>
            <a:r>
              <a:rPr lang="en-CA" sz="2400" i="1" dirty="0" err="1"/>
              <a:t>dinamičan</a:t>
            </a:r>
            <a:r>
              <a:rPr lang="en-CA" sz="2400" i="1" dirty="0"/>
              <a:t> </a:t>
            </a:r>
            <a:r>
              <a:rPr lang="en-CA" sz="2400" i="1" dirty="0" err="1"/>
              <a:t>sistem</a:t>
            </a:r>
            <a:r>
              <a:rPr lang="en-CA" sz="2400" i="1" dirty="0"/>
              <a:t> u </a:t>
            </a:r>
            <a:r>
              <a:rPr lang="en-CA" sz="2400" i="1" dirty="0" err="1"/>
              <a:t>kome</a:t>
            </a:r>
            <a:r>
              <a:rPr lang="en-CA" sz="2400" i="1" dirty="0"/>
              <a:t> </a:t>
            </a:r>
            <a:r>
              <a:rPr lang="en-CA" sz="2400" i="1" dirty="0" err="1"/>
              <a:t>sve</a:t>
            </a:r>
            <a:r>
              <a:rPr lang="en-CA" sz="2400" i="1" dirty="0"/>
              <a:t> </a:t>
            </a:r>
            <a:r>
              <a:rPr lang="en-CA" sz="2400" i="1" dirty="0" err="1"/>
              <a:t>uzajamno</a:t>
            </a:r>
            <a:r>
              <a:rPr lang="en-CA" sz="2400" i="1" dirty="0"/>
              <a:t> </a:t>
            </a:r>
            <a:r>
              <a:rPr lang="en-CA" sz="2400" i="1" dirty="0" err="1"/>
              <a:t>deluje</a:t>
            </a:r>
            <a:r>
              <a:rPr lang="en-CA" sz="2400" i="1" dirty="0"/>
              <a:t> </a:t>
            </a:r>
            <a:r>
              <a:rPr lang="en-CA" sz="2400" i="1" dirty="0" err="1"/>
              <a:t>jedno</a:t>
            </a:r>
            <a:r>
              <a:rPr lang="en-CA" sz="2400" i="1" dirty="0"/>
              <a:t> </a:t>
            </a:r>
            <a:r>
              <a:rPr lang="vi-VN" sz="2400" dirty="0" smtClean="0"/>
              <a:t>na </a:t>
            </a:r>
            <a:r>
              <a:rPr lang="vi-VN" sz="2400" dirty="0"/>
              <a:t>drugo, posredno ili neposredno. </a:t>
            </a:r>
            <a:r>
              <a:rPr lang="vi-VN" sz="2400" b="1" dirty="0"/>
              <a:t>Između njegove žive i nežive komponente vrši se stalna razmena materije i energije. </a:t>
            </a:r>
            <a:r>
              <a:rPr lang="vi-VN" sz="2400" dirty="0"/>
              <a:t>Na bazi tih uzajamnih odnosa ekosistem nastaje, održava se i evoluira. Odlike ekosistema su njegova struktura i dinamika. Strukturu određuju brojnost, raspored i sastav popilacija organizama raspoređenih u skladu sa uslovima spoljašnje sredine. Dinamika ekosistema odnosi se na sezonsku promenljvost biocenoza u ekosistemu ili pak na </a:t>
            </a:r>
            <a:r>
              <a:rPr lang="en-US" sz="2400" b="1" dirty="0" err="1" smtClean="0"/>
              <a:t>sukcesije</a:t>
            </a:r>
            <a:r>
              <a:rPr lang="en-US" sz="2400" b="1" dirty="0" smtClean="0"/>
              <a:t>.</a:t>
            </a:r>
            <a:endParaRPr lang="en-CA" sz="2400" b="1"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071570"/>
          </a:xfrm>
        </p:spPr>
        <p:txBody>
          <a:bodyPr>
            <a:normAutofit/>
          </a:bodyPr>
          <a:lstStyle/>
          <a:p>
            <a:r>
              <a:rPr lang="pl-PL" sz="3200" b="1" dirty="0"/>
              <a:t>Odnosi između komponenata u ekosistemu </a:t>
            </a:r>
            <a:endParaRPr lang="en-CA" sz="3200" dirty="0"/>
          </a:p>
        </p:txBody>
      </p:sp>
      <p:sp>
        <p:nvSpPr>
          <p:cNvPr id="3" name="Content Placeholder 2"/>
          <p:cNvSpPr>
            <a:spLocks noGrp="1"/>
          </p:cNvSpPr>
          <p:nvPr>
            <p:ph idx="1"/>
          </p:nvPr>
        </p:nvSpPr>
        <p:spPr/>
        <p:txBody>
          <a:bodyPr>
            <a:normAutofit fontScale="92500" lnSpcReduction="20000"/>
          </a:bodyPr>
          <a:lstStyle/>
          <a:p>
            <a:r>
              <a:rPr lang="vi-VN" dirty="0"/>
              <a:t>Budući da je ekosistem integralna celina koja obuhvata životno stanište, sa svim faktorima koji ga čine i životne zajednice, on nastaje, održava se i evoluira na bazi složenog spleta odnosa između njegovih komponenti. Postoje tri kategorije odnosa između komponenata u ekosistemu: </a:t>
            </a:r>
          </a:p>
          <a:p>
            <a:r>
              <a:rPr lang="en-CA" b="1" dirty="0" err="1">
                <a:solidFill>
                  <a:srgbClr val="C00000"/>
                </a:solidFill>
              </a:rPr>
              <a:t>akcije</a:t>
            </a:r>
            <a:r>
              <a:rPr lang="en-CA" b="1" dirty="0">
                <a:solidFill>
                  <a:srgbClr val="C00000"/>
                </a:solidFill>
              </a:rPr>
              <a:t> </a:t>
            </a:r>
            <a:r>
              <a:rPr lang="en-CA" b="1" dirty="0" smtClean="0">
                <a:solidFill>
                  <a:srgbClr val="C00000"/>
                </a:solidFill>
              </a:rPr>
              <a:t>-</a:t>
            </a:r>
            <a:r>
              <a:rPr lang="en-CA" dirty="0" err="1" smtClean="0">
                <a:solidFill>
                  <a:srgbClr val="C00000"/>
                </a:solidFill>
              </a:rPr>
              <a:t>obuhvataju</a:t>
            </a:r>
            <a:r>
              <a:rPr lang="en-CA" dirty="0" smtClean="0">
                <a:solidFill>
                  <a:srgbClr val="C00000"/>
                </a:solidFill>
              </a:rPr>
              <a:t> </a:t>
            </a:r>
            <a:r>
              <a:rPr lang="en-CA" dirty="0" err="1">
                <a:solidFill>
                  <a:srgbClr val="C00000"/>
                </a:solidFill>
              </a:rPr>
              <a:t>sva</a:t>
            </a:r>
            <a:r>
              <a:rPr lang="en-CA" dirty="0">
                <a:solidFill>
                  <a:srgbClr val="C00000"/>
                </a:solidFill>
              </a:rPr>
              <a:t> </a:t>
            </a:r>
            <a:r>
              <a:rPr lang="en-CA" dirty="0" err="1">
                <a:solidFill>
                  <a:srgbClr val="C00000"/>
                </a:solidFill>
              </a:rPr>
              <a:t>dejstav</a:t>
            </a:r>
            <a:r>
              <a:rPr lang="en-CA" dirty="0">
                <a:solidFill>
                  <a:srgbClr val="C00000"/>
                </a:solidFill>
              </a:rPr>
              <a:t> </a:t>
            </a:r>
            <a:r>
              <a:rPr lang="en-CA" dirty="0" err="1">
                <a:solidFill>
                  <a:srgbClr val="C00000"/>
                </a:solidFill>
              </a:rPr>
              <a:t>koja</a:t>
            </a:r>
            <a:r>
              <a:rPr lang="en-CA" dirty="0">
                <a:solidFill>
                  <a:srgbClr val="C00000"/>
                </a:solidFill>
              </a:rPr>
              <a:t> biotope, </a:t>
            </a:r>
            <a:r>
              <a:rPr lang="en-CA" dirty="0" err="1">
                <a:solidFill>
                  <a:srgbClr val="C00000"/>
                </a:solidFill>
              </a:rPr>
              <a:t>kao</a:t>
            </a:r>
            <a:r>
              <a:rPr lang="en-CA" dirty="0">
                <a:solidFill>
                  <a:srgbClr val="C00000"/>
                </a:solidFill>
              </a:rPr>
              <a:t> </a:t>
            </a:r>
            <a:r>
              <a:rPr lang="en-CA" dirty="0" err="1">
                <a:solidFill>
                  <a:srgbClr val="C00000"/>
                </a:solidFill>
              </a:rPr>
              <a:t>kompleks</a:t>
            </a:r>
            <a:r>
              <a:rPr lang="en-CA" dirty="0">
                <a:solidFill>
                  <a:srgbClr val="C00000"/>
                </a:solidFill>
              </a:rPr>
              <a:t> </a:t>
            </a:r>
            <a:r>
              <a:rPr lang="en-CA" dirty="0" err="1">
                <a:solidFill>
                  <a:srgbClr val="C00000"/>
                </a:solidFill>
              </a:rPr>
              <a:t>ekoloških</a:t>
            </a:r>
            <a:r>
              <a:rPr lang="en-CA" dirty="0">
                <a:solidFill>
                  <a:srgbClr val="C00000"/>
                </a:solidFill>
              </a:rPr>
              <a:t> </a:t>
            </a:r>
            <a:r>
              <a:rPr lang="en-CA" dirty="0" err="1">
                <a:solidFill>
                  <a:srgbClr val="C00000"/>
                </a:solidFill>
              </a:rPr>
              <a:t>faktora</a:t>
            </a:r>
            <a:r>
              <a:rPr lang="en-CA" dirty="0">
                <a:solidFill>
                  <a:srgbClr val="C00000"/>
                </a:solidFill>
              </a:rPr>
              <a:t> </a:t>
            </a:r>
            <a:r>
              <a:rPr lang="en-CA" dirty="0" err="1">
                <a:solidFill>
                  <a:srgbClr val="C00000"/>
                </a:solidFill>
              </a:rPr>
              <a:t>vrši</a:t>
            </a:r>
            <a:r>
              <a:rPr lang="en-CA" dirty="0">
                <a:solidFill>
                  <a:srgbClr val="C00000"/>
                </a:solidFill>
              </a:rPr>
              <a:t> </a:t>
            </a:r>
            <a:r>
              <a:rPr lang="en-CA" dirty="0" err="1">
                <a:solidFill>
                  <a:srgbClr val="C00000"/>
                </a:solidFill>
              </a:rPr>
              <a:t>na</a:t>
            </a:r>
            <a:r>
              <a:rPr lang="en-CA" dirty="0">
                <a:solidFill>
                  <a:srgbClr val="C00000"/>
                </a:solidFill>
              </a:rPr>
              <a:t> </a:t>
            </a:r>
            <a:r>
              <a:rPr lang="en-CA" dirty="0" err="1">
                <a:solidFill>
                  <a:srgbClr val="C00000"/>
                </a:solidFill>
              </a:rPr>
              <a:t>biocenozu</a:t>
            </a:r>
            <a:r>
              <a:rPr lang="en-CA" dirty="0">
                <a:solidFill>
                  <a:srgbClr val="C00000"/>
                </a:solidFill>
              </a:rPr>
              <a:t>; </a:t>
            </a:r>
          </a:p>
          <a:p>
            <a:r>
              <a:rPr lang="vi-VN" b="1" dirty="0">
                <a:solidFill>
                  <a:schemeClr val="bg2">
                    <a:lumMod val="25000"/>
                  </a:schemeClr>
                </a:solidFill>
              </a:rPr>
              <a:t>reakcije </a:t>
            </a:r>
            <a:r>
              <a:rPr lang="vi-VN" dirty="0">
                <a:solidFill>
                  <a:schemeClr val="bg2">
                    <a:lumMod val="25000"/>
                  </a:schemeClr>
                </a:solidFill>
              </a:rPr>
              <a:t>– uticaji živih bića na biotop; živa bića se prilagođavaju na promene uslova u biotopu i istovremeno menjaju tu sredinu; </a:t>
            </a:r>
          </a:p>
          <a:p>
            <a:r>
              <a:rPr lang="vi-VN" b="1" dirty="0">
                <a:solidFill>
                  <a:srgbClr val="7030A0"/>
                </a:solidFill>
              </a:rPr>
              <a:t>koakcije – </a:t>
            </a:r>
            <a:r>
              <a:rPr lang="vi-VN" dirty="0">
                <a:solidFill>
                  <a:srgbClr val="7030A0"/>
                </a:solidFill>
              </a:rPr>
              <a:t>uzajamni uticaji između samih organizama; njima pripadaju svi odnosi ishrane u biocenozi i čitav niz konkurentskih odnosa (za prostor, za hranu idr.). </a:t>
            </a:r>
          </a:p>
          <a:p>
            <a:endParaRPr lang="en-C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143000"/>
          </a:xfrm>
        </p:spPr>
        <p:txBody>
          <a:bodyPr>
            <a:normAutofit/>
          </a:bodyPr>
          <a:lstStyle/>
          <a:p>
            <a:r>
              <a:rPr lang="en-CA" sz="3200" b="1" dirty="0" err="1"/>
              <a:t>Kruženje</a:t>
            </a:r>
            <a:r>
              <a:rPr lang="en-CA" sz="3200" b="1" dirty="0"/>
              <a:t> </a:t>
            </a:r>
            <a:r>
              <a:rPr lang="en-CA" sz="3200" b="1" dirty="0" err="1"/>
              <a:t>materije</a:t>
            </a:r>
            <a:r>
              <a:rPr lang="en-CA" sz="3200" b="1" dirty="0"/>
              <a:t> </a:t>
            </a:r>
            <a:r>
              <a:rPr lang="en-CA" sz="3200" b="1" dirty="0" err="1"/>
              <a:t>i</a:t>
            </a:r>
            <a:r>
              <a:rPr lang="en-CA" sz="3200" b="1" dirty="0"/>
              <a:t> </a:t>
            </a:r>
            <a:r>
              <a:rPr lang="en-CA" sz="3200" b="1" dirty="0" err="1"/>
              <a:t>proticanje</a:t>
            </a:r>
            <a:r>
              <a:rPr lang="en-CA" sz="3200" b="1" dirty="0"/>
              <a:t> </a:t>
            </a:r>
            <a:r>
              <a:rPr lang="en-CA" sz="3200" b="1" dirty="0" err="1"/>
              <a:t>energije</a:t>
            </a:r>
            <a:r>
              <a:rPr lang="en-CA" sz="3200" b="1" dirty="0"/>
              <a:t> </a:t>
            </a:r>
            <a:endParaRPr lang="en-CA" sz="3200" dirty="0"/>
          </a:p>
        </p:txBody>
      </p:sp>
      <p:sp>
        <p:nvSpPr>
          <p:cNvPr id="3" name="Content Placeholder 2"/>
          <p:cNvSpPr>
            <a:spLocks noGrp="1"/>
          </p:cNvSpPr>
          <p:nvPr>
            <p:ph idx="1"/>
          </p:nvPr>
        </p:nvSpPr>
        <p:spPr/>
        <p:txBody>
          <a:bodyPr>
            <a:normAutofit/>
          </a:bodyPr>
          <a:lstStyle/>
          <a:p>
            <a:r>
              <a:rPr lang="vi-VN" dirty="0"/>
              <a:t>Biocenoza i biotop predstavljaju zajedno ekološki sistem u kome energija protiče, a materija kruži između obe komponente sistema i unutar svake od njih. Ukupna količina matreije nije se bitno menjala na Zemlji tokom evolucije. Matreija kruži, menja oblik, ali ne napušta biosferu. Energija protiče jednosmerno, transformiše se iz jednog oblika u drugi, koristi se u mnogim životnim procesima i jedan deo energije (toplotna) se nepovratno gubi. Zato se u ekosistem mora uvek unositi nova energija. Sunce je neiscrpni izvor enegrgije na Zemlji. </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20000"/>
          </a:bodyPr>
          <a:lstStyle/>
          <a:p>
            <a:r>
              <a:rPr lang="vi-VN" b="1" dirty="0">
                <a:solidFill>
                  <a:srgbClr val="FFFF00"/>
                </a:solidFill>
              </a:rPr>
              <a:t>Organska produktivnost ekosistema </a:t>
            </a:r>
            <a:r>
              <a:rPr lang="vi-VN" dirty="0">
                <a:solidFill>
                  <a:srgbClr val="FFFF00"/>
                </a:solidFill>
              </a:rPr>
              <a:t>predstavlja ukupnu količinu obrazovane organske materije koju svi organizmi, na različitim trofičkim nivoima, proizvode u određenom vremenskom periodu na jedinicu površine ili zapremine</a:t>
            </a:r>
            <a:r>
              <a:rPr lang="vi-VN" dirty="0" smtClean="0">
                <a:solidFill>
                  <a:srgbClr val="FFFF00"/>
                </a:solidFill>
              </a:rPr>
              <a:t>.</a:t>
            </a:r>
            <a:r>
              <a:rPr lang="en-US" dirty="0" smtClean="0">
                <a:solidFill>
                  <a:srgbClr val="FFFF00"/>
                </a:solidFill>
              </a:rPr>
              <a:t>  </a:t>
            </a:r>
          </a:p>
          <a:p>
            <a:r>
              <a:rPr lang="en-US" dirty="0" smtClean="0">
                <a:solidFill>
                  <a:srgbClr val="FFFF00"/>
                </a:solidFill>
              </a:rPr>
              <a:t>  </a:t>
            </a:r>
            <a:r>
              <a:rPr lang="vi-VN" dirty="0" smtClean="0">
                <a:solidFill>
                  <a:srgbClr val="FFFF00"/>
                </a:solidFill>
              </a:rPr>
              <a:t> </a:t>
            </a:r>
            <a:r>
              <a:rPr lang="vi-VN" dirty="0">
                <a:solidFill>
                  <a:srgbClr val="FFFF00"/>
                </a:solidFill>
              </a:rPr>
              <a:t>Nju čine: </a:t>
            </a:r>
          </a:p>
          <a:p>
            <a:r>
              <a:rPr lang="vi-VN" b="1" dirty="0">
                <a:solidFill>
                  <a:srgbClr val="C00000"/>
                </a:solidFill>
              </a:rPr>
              <a:t>primarna produktivnost – </a:t>
            </a:r>
            <a:r>
              <a:rPr lang="vi-VN" dirty="0">
                <a:solidFill>
                  <a:srgbClr val="C00000"/>
                </a:solidFill>
              </a:rPr>
              <a:t>ukupna količina organske materije koju stvore proizvođači; najveću primarnu produkciju imaju tropske kišne šume, vlažne livade i plitka jezera, a najmanju imaju pustinje i otvorene morske pučine, gde ima malo mineralnih elemenata; </a:t>
            </a:r>
          </a:p>
          <a:p>
            <a:r>
              <a:rPr lang="en-CA" b="1" dirty="0" err="1">
                <a:solidFill>
                  <a:schemeClr val="tx2"/>
                </a:solidFill>
              </a:rPr>
              <a:t>sekundarna</a:t>
            </a:r>
            <a:r>
              <a:rPr lang="en-CA" b="1" dirty="0">
                <a:solidFill>
                  <a:schemeClr val="tx2"/>
                </a:solidFill>
              </a:rPr>
              <a:t> </a:t>
            </a:r>
            <a:r>
              <a:rPr lang="en-CA" b="1" dirty="0" err="1">
                <a:solidFill>
                  <a:schemeClr val="tx2"/>
                </a:solidFill>
              </a:rPr>
              <a:t>produktivnost</a:t>
            </a:r>
            <a:r>
              <a:rPr lang="en-CA" b="1" dirty="0">
                <a:solidFill>
                  <a:schemeClr val="tx2"/>
                </a:solidFill>
              </a:rPr>
              <a:t> – </a:t>
            </a:r>
            <a:r>
              <a:rPr lang="en-CA" dirty="0" err="1">
                <a:solidFill>
                  <a:schemeClr val="tx2"/>
                </a:solidFill>
              </a:rPr>
              <a:t>ukupna</a:t>
            </a:r>
            <a:r>
              <a:rPr lang="en-CA" dirty="0">
                <a:solidFill>
                  <a:schemeClr val="tx2"/>
                </a:solidFill>
              </a:rPr>
              <a:t> </a:t>
            </a:r>
            <a:r>
              <a:rPr lang="en-CA" dirty="0" err="1">
                <a:solidFill>
                  <a:schemeClr val="tx2"/>
                </a:solidFill>
              </a:rPr>
              <a:t>količina</a:t>
            </a:r>
            <a:r>
              <a:rPr lang="en-CA" dirty="0">
                <a:solidFill>
                  <a:schemeClr val="tx2"/>
                </a:solidFill>
              </a:rPr>
              <a:t> </a:t>
            </a:r>
            <a:r>
              <a:rPr lang="en-CA" dirty="0" err="1">
                <a:solidFill>
                  <a:schemeClr val="tx2"/>
                </a:solidFill>
              </a:rPr>
              <a:t>organske</a:t>
            </a:r>
            <a:r>
              <a:rPr lang="en-CA" dirty="0">
                <a:solidFill>
                  <a:schemeClr val="tx2"/>
                </a:solidFill>
              </a:rPr>
              <a:t> </a:t>
            </a:r>
            <a:r>
              <a:rPr lang="en-CA" dirty="0" err="1">
                <a:solidFill>
                  <a:schemeClr val="tx2"/>
                </a:solidFill>
              </a:rPr>
              <a:t>materije</a:t>
            </a:r>
            <a:r>
              <a:rPr lang="en-CA" dirty="0">
                <a:solidFill>
                  <a:schemeClr val="tx2"/>
                </a:solidFill>
              </a:rPr>
              <a:t> </a:t>
            </a:r>
            <a:r>
              <a:rPr lang="en-CA" dirty="0" err="1">
                <a:solidFill>
                  <a:schemeClr val="tx2"/>
                </a:solidFill>
              </a:rPr>
              <a:t>koju</a:t>
            </a:r>
            <a:r>
              <a:rPr lang="en-CA" dirty="0">
                <a:solidFill>
                  <a:schemeClr val="tx2"/>
                </a:solidFill>
              </a:rPr>
              <a:t> </a:t>
            </a:r>
            <a:r>
              <a:rPr lang="en-CA" dirty="0" err="1">
                <a:solidFill>
                  <a:schemeClr val="tx2"/>
                </a:solidFill>
              </a:rPr>
              <a:t>stvaraju</a:t>
            </a:r>
            <a:r>
              <a:rPr lang="en-CA" dirty="0">
                <a:solidFill>
                  <a:schemeClr val="tx2"/>
                </a:solidFill>
              </a:rPr>
              <a:t> </a:t>
            </a:r>
            <a:r>
              <a:rPr lang="en-CA" dirty="0" err="1">
                <a:solidFill>
                  <a:schemeClr val="tx2"/>
                </a:solidFill>
              </a:rPr>
              <a:t>potrošači</a:t>
            </a:r>
            <a:r>
              <a:rPr lang="en-CA" dirty="0">
                <a:solidFill>
                  <a:schemeClr val="tx2"/>
                </a:solidFill>
              </a:rPr>
              <a:t> </a:t>
            </a:r>
            <a:r>
              <a:rPr lang="en-CA" dirty="0" err="1">
                <a:solidFill>
                  <a:schemeClr val="tx2"/>
                </a:solidFill>
              </a:rPr>
              <a:t>ili</a:t>
            </a:r>
            <a:r>
              <a:rPr lang="en-CA" dirty="0">
                <a:solidFill>
                  <a:schemeClr val="tx2"/>
                </a:solidFill>
              </a:rPr>
              <a:t> </a:t>
            </a:r>
            <a:r>
              <a:rPr lang="en-CA" dirty="0" err="1">
                <a:solidFill>
                  <a:schemeClr val="tx2"/>
                </a:solidFill>
              </a:rPr>
              <a:t>razlagači</a:t>
            </a:r>
            <a:r>
              <a:rPr lang="en-CA" dirty="0">
                <a:solidFill>
                  <a:schemeClr val="tx2"/>
                </a:solidFill>
              </a:rPr>
              <a:t> </a:t>
            </a:r>
            <a:r>
              <a:rPr lang="en-CA" dirty="0" err="1">
                <a:solidFill>
                  <a:schemeClr val="tx2"/>
                </a:solidFill>
              </a:rPr>
              <a:t>i</a:t>
            </a:r>
            <a:r>
              <a:rPr lang="en-CA" dirty="0">
                <a:solidFill>
                  <a:schemeClr val="tx2"/>
                </a:solidFill>
              </a:rPr>
              <a:t> </a:t>
            </a:r>
            <a:r>
              <a:rPr lang="en-CA" dirty="0" err="1">
                <a:solidFill>
                  <a:schemeClr val="tx2"/>
                </a:solidFill>
              </a:rPr>
              <a:t>podrazumeva</a:t>
            </a:r>
            <a:r>
              <a:rPr lang="en-CA" dirty="0">
                <a:solidFill>
                  <a:schemeClr val="tx2"/>
                </a:solidFill>
              </a:rPr>
              <a:t> </a:t>
            </a:r>
            <a:r>
              <a:rPr lang="en-CA" dirty="0" err="1">
                <a:solidFill>
                  <a:schemeClr val="tx2"/>
                </a:solidFill>
              </a:rPr>
              <a:t>stvaranje</a:t>
            </a:r>
            <a:r>
              <a:rPr lang="en-CA" dirty="0">
                <a:solidFill>
                  <a:schemeClr val="tx2"/>
                </a:solidFill>
              </a:rPr>
              <a:t> </a:t>
            </a:r>
            <a:r>
              <a:rPr lang="en-CA" dirty="0" err="1">
                <a:solidFill>
                  <a:schemeClr val="tx2"/>
                </a:solidFill>
              </a:rPr>
              <a:t>rezervi</a:t>
            </a:r>
            <a:r>
              <a:rPr lang="en-CA" dirty="0">
                <a:solidFill>
                  <a:schemeClr val="tx2"/>
                </a:solidFill>
              </a:rPr>
              <a:t> </a:t>
            </a:r>
            <a:r>
              <a:rPr lang="en-CA" dirty="0" err="1">
                <a:solidFill>
                  <a:schemeClr val="tx2"/>
                </a:solidFill>
              </a:rPr>
              <a:t>organskih</a:t>
            </a:r>
            <a:r>
              <a:rPr lang="en-CA" dirty="0">
                <a:solidFill>
                  <a:schemeClr val="tx2"/>
                </a:solidFill>
              </a:rPr>
              <a:t> </a:t>
            </a:r>
            <a:r>
              <a:rPr lang="en-CA" dirty="0" err="1">
                <a:solidFill>
                  <a:schemeClr val="tx2"/>
                </a:solidFill>
              </a:rPr>
              <a:t>materija</a:t>
            </a:r>
            <a:r>
              <a:rPr lang="en-CA" dirty="0">
                <a:solidFill>
                  <a:schemeClr val="tx2"/>
                </a:solidFill>
              </a:rPr>
              <a:t>. </a:t>
            </a:r>
          </a:p>
          <a:p>
            <a:endParaRPr lang="en-CA" dirty="0"/>
          </a:p>
          <a:p>
            <a:r>
              <a:rPr lang="en-CA" dirty="0" err="1"/>
              <a:t>Najveća</a:t>
            </a:r>
            <a:r>
              <a:rPr lang="en-CA" dirty="0"/>
              <a:t> </a:t>
            </a:r>
            <a:r>
              <a:rPr lang="en-CA" dirty="0" err="1"/>
              <a:t>primarna</a:t>
            </a:r>
            <a:r>
              <a:rPr lang="en-CA" dirty="0"/>
              <a:t> </a:t>
            </a:r>
            <a:r>
              <a:rPr lang="en-CA" dirty="0" err="1"/>
              <a:t>produkcija</a:t>
            </a:r>
            <a:r>
              <a:rPr lang="en-CA" dirty="0"/>
              <a:t> </a:t>
            </a:r>
            <a:r>
              <a:rPr lang="en-CA" dirty="0" err="1"/>
              <a:t>organskih</a:t>
            </a:r>
            <a:r>
              <a:rPr lang="en-CA" dirty="0"/>
              <a:t> </a:t>
            </a:r>
            <a:r>
              <a:rPr lang="en-CA" dirty="0" err="1"/>
              <a:t>materija</a:t>
            </a:r>
            <a:r>
              <a:rPr lang="en-CA" dirty="0"/>
              <a:t> je </a:t>
            </a:r>
            <a:r>
              <a:rPr lang="en-CA" dirty="0" err="1"/>
              <a:t>karakteristična</a:t>
            </a:r>
            <a:r>
              <a:rPr lang="en-CA" dirty="0"/>
              <a:t> </a:t>
            </a:r>
            <a:r>
              <a:rPr lang="en-CA" dirty="0" err="1"/>
              <a:t>za</a:t>
            </a:r>
            <a:r>
              <a:rPr lang="en-CA" dirty="0"/>
              <a:t> </a:t>
            </a:r>
            <a:r>
              <a:rPr lang="en-CA" dirty="0" err="1"/>
              <a:t>tropske</a:t>
            </a:r>
            <a:r>
              <a:rPr lang="en-CA" dirty="0"/>
              <a:t> </a:t>
            </a:r>
            <a:r>
              <a:rPr lang="en-CA" dirty="0" err="1"/>
              <a:t>kišne</a:t>
            </a:r>
            <a:r>
              <a:rPr lang="en-CA" dirty="0"/>
              <a:t> </a:t>
            </a:r>
            <a:r>
              <a:rPr lang="en-CA" dirty="0" err="1"/>
              <a:t>šume</a:t>
            </a:r>
            <a:r>
              <a:rPr lang="en-CA" dirty="0"/>
              <a:t>, </a:t>
            </a:r>
            <a:r>
              <a:rPr lang="en-CA" dirty="0" err="1"/>
              <a:t>vlažne</a:t>
            </a:r>
            <a:r>
              <a:rPr lang="en-CA" dirty="0"/>
              <a:t> </a:t>
            </a:r>
            <a:r>
              <a:rPr lang="en-CA" dirty="0" err="1"/>
              <a:t>livadske</a:t>
            </a:r>
            <a:r>
              <a:rPr lang="en-CA" dirty="0"/>
              <a:t> </a:t>
            </a:r>
            <a:r>
              <a:rPr lang="en-CA" dirty="0" err="1"/>
              <a:t>ekosisteme</a:t>
            </a:r>
            <a:r>
              <a:rPr lang="en-CA" dirty="0"/>
              <a:t>, </a:t>
            </a:r>
            <a:r>
              <a:rPr lang="en-CA" dirty="0" err="1"/>
              <a:t>plitke</a:t>
            </a:r>
            <a:r>
              <a:rPr lang="en-CA" dirty="0"/>
              <a:t> </a:t>
            </a:r>
            <a:r>
              <a:rPr lang="en-CA" dirty="0" err="1"/>
              <a:t>jezerske</a:t>
            </a:r>
            <a:r>
              <a:rPr lang="en-CA" dirty="0"/>
              <a:t> </a:t>
            </a:r>
            <a:r>
              <a:rPr lang="en-CA" dirty="0" err="1"/>
              <a:t>ekosisteme</a:t>
            </a:r>
            <a:r>
              <a:rPr lang="en-CA" dirty="0"/>
              <a:t>, a </a:t>
            </a:r>
            <a:r>
              <a:rPr lang="en-CA" dirty="0" err="1"/>
              <a:t>najmanja</a:t>
            </a:r>
            <a:r>
              <a:rPr lang="en-CA" dirty="0"/>
              <a:t> </a:t>
            </a:r>
            <a:r>
              <a:rPr lang="en-CA" dirty="0" err="1"/>
              <a:t>za</a:t>
            </a:r>
            <a:r>
              <a:rPr lang="en-CA" dirty="0"/>
              <a:t> </a:t>
            </a:r>
            <a:r>
              <a:rPr lang="en-CA" dirty="0" err="1"/>
              <a:t>pustinje</a:t>
            </a:r>
            <a:r>
              <a:rPr lang="en-CA" dirty="0"/>
              <a:t> </a:t>
            </a:r>
            <a:r>
              <a:rPr lang="en-CA" dirty="0" err="1"/>
              <a:t>i</a:t>
            </a:r>
            <a:r>
              <a:rPr lang="en-CA" dirty="0"/>
              <a:t> </a:t>
            </a:r>
            <a:r>
              <a:rPr lang="en-CA" dirty="0" err="1"/>
              <a:t>morske</a:t>
            </a:r>
            <a:r>
              <a:rPr lang="en-CA" dirty="0"/>
              <a:t> </a:t>
            </a:r>
            <a:r>
              <a:rPr lang="en-CA" dirty="0" err="1"/>
              <a:t>pučine</a:t>
            </a:r>
            <a:r>
              <a:rPr lang="en-CA" dirty="0"/>
              <a:t> (</a:t>
            </a:r>
            <a:r>
              <a:rPr lang="en-CA" dirty="0" err="1"/>
              <a:t>malo</a:t>
            </a:r>
            <a:r>
              <a:rPr lang="en-CA" dirty="0"/>
              <a:t> </a:t>
            </a:r>
            <a:r>
              <a:rPr lang="en-CA" dirty="0" err="1"/>
              <a:t>mineralnih</a:t>
            </a:r>
            <a:r>
              <a:rPr lang="en-CA" dirty="0"/>
              <a:t> </a:t>
            </a:r>
            <a:r>
              <a:rPr lang="en-CA" dirty="0" err="1"/>
              <a:t>elemenata</a:t>
            </a:r>
            <a:r>
              <a:rPr lang="en-CA"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r>
              <a:rPr lang="vi-VN" dirty="0"/>
              <a:t>Ekosistemi nisu izolovani jedni od drugih, teško im je odrediti granice, jer su međusobno vezani različitim uzajamnim uticajima. Manji ekosistemi podređeni su višim, a zatim se u njih uklapaju, integrišu se u složene komplekse višeg reda. </a:t>
            </a:r>
          </a:p>
          <a:p>
            <a:r>
              <a:rPr lang="en-CA" b="1" dirty="0" err="1"/>
              <a:t>Grupisanje</a:t>
            </a:r>
            <a:r>
              <a:rPr lang="en-CA" b="1" dirty="0"/>
              <a:t> </a:t>
            </a:r>
            <a:r>
              <a:rPr lang="en-CA" b="1" dirty="0" err="1"/>
              <a:t>i</a:t>
            </a:r>
            <a:r>
              <a:rPr lang="en-CA" b="1" dirty="0"/>
              <a:t> </a:t>
            </a:r>
            <a:r>
              <a:rPr lang="en-CA" b="1" dirty="0" err="1"/>
              <a:t>kalsifikacija</a:t>
            </a:r>
            <a:r>
              <a:rPr lang="en-CA" b="1" dirty="0"/>
              <a:t> </a:t>
            </a:r>
            <a:r>
              <a:rPr lang="en-CA" b="1" dirty="0" err="1"/>
              <a:t>ekosistema</a:t>
            </a:r>
            <a:r>
              <a:rPr lang="en-CA" b="1" dirty="0"/>
              <a:t> </a:t>
            </a:r>
            <a:r>
              <a:rPr lang="en-CA" dirty="0"/>
              <a:t>se </a:t>
            </a:r>
            <a:r>
              <a:rPr lang="en-CA" dirty="0" err="1"/>
              <a:t>može</a:t>
            </a:r>
            <a:r>
              <a:rPr lang="en-CA" dirty="0"/>
              <a:t> </a:t>
            </a:r>
            <a:r>
              <a:rPr lang="en-CA" dirty="0" err="1"/>
              <a:t>izvršiti</a:t>
            </a:r>
            <a:r>
              <a:rPr lang="en-CA" dirty="0"/>
              <a:t> </a:t>
            </a:r>
            <a:r>
              <a:rPr lang="en-CA" dirty="0" err="1"/>
              <a:t>na</a:t>
            </a:r>
            <a:r>
              <a:rPr lang="en-CA" dirty="0"/>
              <a:t> </a:t>
            </a:r>
            <a:r>
              <a:rPr lang="en-CA" dirty="0" err="1"/>
              <a:t>različite</a:t>
            </a:r>
            <a:r>
              <a:rPr lang="en-CA" dirty="0"/>
              <a:t> </a:t>
            </a:r>
            <a:r>
              <a:rPr lang="en-CA" dirty="0" err="1"/>
              <a:t>načine</a:t>
            </a:r>
            <a:r>
              <a:rPr lang="en-CA" dirty="0"/>
              <a:t>, </a:t>
            </a:r>
            <a:r>
              <a:rPr lang="en-CA" dirty="0" err="1"/>
              <a:t>na</a:t>
            </a:r>
            <a:r>
              <a:rPr lang="en-CA" dirty="0"/>
              <a:t> </a:t>
            </a:r>
            <a:r>
              <a:rPr lang="en-CA" dirty="0" err="1"/>
              <a:t>osnovu</a:t>
            </a:r>
            <a:r>
              <a:rPr lang="en-CA" dirty="0"/>
              <a:t>: </a:t>
            </a:r>
          </a:p>
          <a:p>
            <a:r>
              <a:rPr lang="pt-BR" dirty="0"/>
              <a:t>tipova vegetacije – tip vegetacije na vlažnim, umereno vlažnim i suvim staništima </a:t>
            </a:r>
          </a:p>
          <a:p>
            <a:r>
              <a:rPr lang="it-IT" dirty="0"/>
              <a:t>tipa zemljišta – glinovito, peskovio, stenovito </a:t>
            </a:r>
          </a:p>
          <a:p>
            <a:r>
              <a:rPr lang="pl-PL" dirty="0"/>
              <a:t>prirode staništa – podzemno, nadzemno, suvozemno, morsko, jezersko </a:t>
            </a:r>
          </a:p>
          <a:p>
            <a:endParaRPr lang="en-CA" dirty="0"/>
          </a:p>
          <a:p>
            <a:r>
              <a:rPr lang="en-CA" dirty="0" err="1"/>
              <a:t>biljne</a:t>
            </a:r>
            <a:r>
              <a:rPr lang="en-CA" dirty="0"/>
              <a:t> </a:t>
            </a:r>
            <a:r>
              <a:rPr lang="en-CA" dirty="0" err="1"/>
              <a:t>zajednice</a:t>
            </a:r>
            <a:r>
              <a:rPr lang="en-CA" dirty="0"/>
              <a:t> – </a:t>
            </a:r>
            <a:r>
              <a:rPr lang="en-CA" dirty="0" err="1"/>
              <a:t>biocenoza</a:t>
            </a:r>
            <a:r>
              <a:rPr lang="en-CA" dirty="0"/>
              <a:t> </a:t>
            </a:r>
            <a:r>
              <a:rPr lang="en-CA" dirty="0" err="1"/>
              <a:t>bukove</a:t>
            </a:r>
            <a:r>
              <a:rPr lang="en-CA" dirty="0"/>
              <a:t> </a:t>
            </a:r>
            <a:r>
              <a:rPr lang="en-CA" dirty="0" err="1"/>
              <a:t>šume</a:t>
            </a:r>
            <a:r>
              <a:rPr lang="en-CA" dirty="0"/>
              <a:t> (</a:t>
            </a:r>
            <a:r>
              <a:rPr lang="en-CA" dirty="0" err="1"/>
              <a:t>bukva</a:t>
            </a:r>
            <a:r>
              <a:rPr lang="en-CA" dirty="0"/>
              <a:t> </a:t>
            </a:r>
            <a:r>
              <a:rPr lang="en-CA" dirty="0" err="1"/>
              <a:t>dominantna</a:t>
            </a:r>
            <a:r>
              <a:rPr lang="en-CA" dirty="0"/>
              <a:t>) </a:t>
            </a:r>
          </a:p>
          <a:p>
            <a:endParaRPr lang="en-CA" dirty="0"/>
          </a:p>
          <a:p>
            <a:r>
              <a:rPr lang="en-CA" dirty="0" err="1"/>
              <a:t>Ekosistem</a:t>
            </a:r>
            <a:r>
              <a:rPr lang="en-CA" dirty="0"/>
              <a:t> je </a:t>
            </a:r>
            <a:r>
              <a:rPr lang="en-CA" dirty="0" err="1"/>
              <a:t>osnovna</a:t>
            </a:r>
            <a:r>
              <a:rPr lang="en-CA" dirty="0"/>
              <a:t> </a:t>
            </a:r>
            <a:r>
              <a:rPr lang="en-CA" dirty="0" err="1"/>
              <a:t>srukturna</a:t>
            </a:r>
            <a:r>
              <a:rPr lang="en-CA" dirty="0"/>
              <a:t> </a:t>
            </a:r>
            <a:r>
              <a:rPr lang="en-CA" dirty="0" err="1"/>
              <a:t>jedinica</a:t>
            </a:r>
            <a:r>
              <a:rPr lang="en-CA" dirty="0"/>
              <a:t> </a:t>
            </a:r>
            <a:r>
              <a:rPr lang="en-CA" dirty="0" err="1"/>
              <a:t>bosfere</a:t>
            </a:r>
            <a:r>
              <a:rPr lang="en-CA" dirty="0"/>
              <a:t>. </a:t>
            </a:r>
            <a:r>
              <a:rPr lang="en-CA" dirty="0" err="1"/>
              <a:t>Jedinstvo</a:t>
            </a:r>
            <a:r>
              <a:rPr lang="en-CA" dirty="0"/>
              <a:t> </a:t>
            </a:r>
            <a:r>
              <a:rPr lang="en-CA" dirty="0" err="1"/>
              <a:t>žive</a:t>
            </a:r>
            <a:r>
              <a:rPr lang="en-CA" dirty="0"/>
              <a:t> </a:t>
            </a:r>
            <a:r>
              <a:rPr lang="en-CA" dirty="0" err="1"/>
              <a:t>i</a:t>
            </a:r>
            <a:r>
              <a:rPr lang="en-CA" dirty="0"/>
              <a:t> </a:t>
            </a:r>
            <a:r>
              <a:rPr lang="en-CA" dirty="0" err="1"/>
              <a:t>nežive</a:t>
            </a:r>
            <a:r>
              <a:rPr lang="en-CA" dirty="0"/>
              <a:t> </a:t>
            </a:r>
            <a:r>
              <a:rPr lang="en-CA" dirty="0" err="1"/>
              <a:t>prirode</a:t>
            </a:r>
            <a:r>
              <a:rPr lang="en-CA" dirty="0"/>
              <a:t> ne </a:t>
            </a:r>
            <a:r>
              <a:rPr lang="en-CA" dirty="0" err="1"/>
              <a:t>ograničava</a:t>
            </a:r>
            <a:r>
              <a:rPr lang="en-CA" dirty="0"/>
              <a:t> se </a:t>
            </a:r>
            <a:r>
              <a:rPr lang="en-CA" dirty="0" err="1"/>
              <a:t>na</a:t>
            </a:r>
            <a:r>
              <a:rPr lang="en-CA" dirty="0"/>
              <a:t> </a:t>
            </a:r>
            <a:r>
              <a:rPr lang="en-CA" dirty="0" err="1"/>
              <a:t>ekosisteme</a:t>
            </a:r>
            <a:r>
              <a:rPr lang="en-CA" dirty="0"/>
              <a:t>, </a:t>
            </a:r>
            <a:r>
              <a:rPr lang="en-CA" dirty="0" err="1"/>
              <a:t>već</a:t>
            </a:r>
            <a:r>
              <a:rPr lang="en-CA" dirty="0"/>
              <a:t> se </a:t>
            </a:r>
            <a:r>
              <a:rPr lang="en-CA" dirty="0" err="1"/>
              <a:t>proteže</a:t>
            </a:r>
            <a:r>
              <a:rPr lang="en-CA" dirty="0"/>
              <a:t> </a:t>
            </a:r>
            <a:r>
              <a:rPr lang="en-CA" dirty="0" err="1"/>
              <a:t>i</a:t>
            </a:r>
            <a:r>
              <a:rPr lang="en-CA" dirty="0"/>
              <a:t> </a:t>
            </a:r>
            <a:r>
              <a:rPr lang="en-CA" dirty="0" err="1"/>
              <a:t>na</a:t>
            </a:r>
            <a:r>
              <a:rPr lang="en-CA" dirty="0"/>
              <a:t> </a:t>
            </a:r>
            <a:r>
              <a:rPr lang="en-CA" dirty="0" err="1"/>
              <a:t>čitavu</a:t>
            </a:r>
            <a:r>
              <a:rPr lang="en-CA" dirty="0"/>
              <a:t> </a:t>
            </a:r>
            <a:r>
              <a:rPr lang="en-CA" dirty="0" err="1"/>
              <a:t>planetu</a:t>
            </a:r>
            <a:r>
              <a:rPr lang="en-CA" dirty="0"/>
              <a:t> </a:t>
            </a:r>
            <a:r>
              <a:rPr lang="en-CA" dirty="0" err="1"/>
              <a:t>Zemlju</a:t>
            </a:r>
            <a:r>
              <a:rPr lang="en-CA"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Ekoloske</a:t>
            </a:r>
            <a:r>
              <a:rPr lang="en-CA" dirty="0" smtClean="0"/>
              <a:t> </a:t>
            </a:r>
            <a:r>
              <a:rPr lang="en-CA" smtClean="0"/>
              <a:t>piramide</a:t>
            </a:r>
            <a:endParaRPr lang="en-CA" dirty="0"/>
          </a:p>
        </p:txBody>
      </p:sp>
      <p:pic>
        <p:nvPicPr>
          <p:cNvPr id="1026" name="Picture 2"/>
          <p:cNvPicPr>
            <a:picLocks noGrp="1" noChangeAspect="1" noChangeArrowheads="1"/>
          </p:cNvPicPr>
          <p:nvPr>
            <p:ph idx="1"/>
          </p:nvPr>
        </p:nvPicPr>
        <p:blipFill>
          <a:blip r:embed="rId2"/>
          <a:srcRect/>
          <a:stretch>
            <a:fillRect/>
          </a:stretch>
        </p:blipFill>
        <p:spPr bwMode="auto">
          <a:xfrm>
            <a:off x="2771775" y="2067719"/>
            <a:ext cx="3600450" cy="412432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609</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 EKOSISTEM  </vt:lpstr>
      <vt:lpstr>Odnosi između komponenata u ekosistemu </vt:lpstr>
      <vt:lpstr>Kruženje materije i proticanje energije </vt:lpstr>
      <vt:lpstr>Slide 4</vt:lpstr>
      <vt:lpstr>Slide 5</vt:lpstr>
      <vt:lpstr>Ekoloske piramide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EKOSISTEM  </dc:title>
  <dc:creator>User</dc:creator>
  <cp:lastModifiedBy>User</cp:lastModifiedBy>
  <cp:revision>12</cp:revision>
  <dcterms:created xsi:type="dcterms:W3CDTF">2012-01-01T16:37:22Z</dcterms:created>
  <dcterms:modified xsi:type="dcterms:W3CDTF">2012-02-14T17:02:03Z</dcterms:modified>
</cp:coreProperties>
</file>